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67"/>
  </p:notesMasterIdLst>
  <p:sldIdLst>
    <p:sldId id="256" r:id="rId5"/>
    <p:sldId id="380" r:id="rId6"/>
    <p:sldId id="387" r:id="rId7"/>
    <p:sldId id="386" r:id="rId8"/>
    <p:sldId id="390" r:id="rId9"/>
    <p:sldId id="385" r:id="rId10"/>
    <p:sldId id="391" r:id="rId11"/>
    <p:sldId id="388" r:id="rId12"/>
    <p:sldId id="389" r:id="rId13"/>
    <p:sldId id="296" r:id="rId14"/>
    <p:sldId id="257" r:id="rId15"/>
    <p:sldId id="392" r:id="rId16"/>
    <p:sldId id="393" r:id="rId17"/>
    <p:sldId id="259" r:id="rId18"/>
    <p:sldId id="404" r:id="rId19"/>
    <p:sldId id="407" r:id="rId20"/>
    <p:sldId id="408" r:id="rId21"/>
    <p:sldId id="394" r:id="rId22"/>
    <p:sldId id="304" r:id="rId23"/>
    <p:sldId id="314" r:id="rId24"/>
    <p:sldId id="318" r:id="rId25"/>
    <p:sldId id="360" r:id="rId26"/>
    <p:sldId id="315" r:id="rId27"/>
    <p:sldId id="378" r:id="rId28"/>
    <p:sldId id="329" r:id="rId29"/>
    <p:sldId id="330" r:id="rId30"/>
    <p:sldId id="331" r:id="rId31"/>
    <p:sldId id="332" r:id="rId32"/>
    <p:sldId id="359" r:id="rId33"/>
    <p:sldId id="334" r:id="rId34"/>
    <p:sldId id="342" r:id="rId35"/>
    <p:sldId id="383" r:id="rId36"/>
    <p:sldId id="382" r:id="rId37"/>
    <p:sldId id="344" r:id="rId38"/>
    <p:sldId id="345" r:id="rId39"/>
    <p:sldId id="357" r:id="rId40"/>
    <p:sldId id="395" r:id="rId41"/>
    <p:sldId id="396" r:id="rId42"/>
    <p:sldId id="397" r:id="rId43"/>
    <p:sldId id="398" r:id="rId44"/>
    <p:sldId id="399" r:id="rId45"/>
    <p:sldId id="358" r:id="rId46"/>
    <p:sldId id="346" r:id="rId47"/>
    <p:sldId id="347" r:id="rId48"/>
    <p:sldId id="348" r:id="rId49"/>
    <p:sldId id="400" r:id="rId50"/>
    <p:sldId id="401" r:id="rId51"/>
    <p:sldId id="403" r:id="rId52"/>
    <p:sldId id="405" r:id="rId53"/>
    <p:sldId id="409" r:id="rId54"/>
    <p:sldId id="370" r:id="rId55"/>
    <p:sldId id="371" r:id="rId56"/>
    <p:sldId id="406" r:id="rId57"/>
    <p:sldId id="379" r:id="rId58"/>
    <p:sldId id="372" r:id="rId59"/>
    <p:sldId id="310" r:id="rId60"/>
    <p:sldId id="309" r:id="rId61"/>
    <p:sldId id="374" r:id="rId62"/>
    <p:sldId id="375" r:id="rId63"/>
    <p:sldId id="376" r:id="rId64"/>
    <p:sldId id="410" r:id="rId65"/>
    <p:sldId id="31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ections" id="{FE423CBA-A6FD-45E7-A286-B4FCD122AAB1}">
          <p14:sldIdLst>
            <p14:sldId id="256"/>
            <p14:sldId id="380"/>
            <p14:sldId id="387"/>
            <p14:sldId id="386"/>
            <p14:sldId id="390"/>
            <p14:sldId id="385"/>
            <p14:sldId id="391"/>
            <p14:sldId id="388"/>
            <p14:sldId id="389"/>
            <p14:sldId id="296"/>
            <p14:sldId id="257"/>
          </p14:sldIdLst>
        </p14:section>
        <p14:section name="Introduction" id="{936E068D-CC59-48F2-82F0-9B02120A95AF}">
          <p14:sldIdLst>
            <p14:sldId id="392"/>
            <p14:sldId id="393"/>
            <p14:sldId id="259"/>
            <p14:sldId id="404"/>
            <p14:sldId id="407"/>
            <p14:sldId id="408"/>
            <p14:sldId id="394"/>
            <p14:sldId id="304"/>
            <p14:sldId id="314"/>
            <p14:sldId id="318"/>
          </p14:sldIdLst>
        </p14:section>
        <p14:section name="Block Scoping" id="{97A251E1-4DC7-4201-AF5A-7F7E34FDCAAE}">
          <p14:sldIdLst>
            <p14:sldId id="360"/>
            <p14:sldId id="315"/>
            <p14:sldId id="378"/>
            <p14:sldId id="329"/>
            <p14:sldId id="330"/>
            <p14:sldId id="331"/>
            <p14:sldId id="332"/>
          </p14:sldIdLst>
        </p14:section>
        <p14:section name="Destructuring" id="{7F1C0EE4-5212-43A9-9D9A-5AE6B515915A}">
          <p14:sldIdLst>
            <p14:sldId id="359"/>
            <p14:sldId id="334"/>
            <p14:sldId id="342"/>
            <p14:sldId id="383"/>
            <p14:sldId id="382"/>
            <p14:sldId id="344"/>
            <p14:sldId id="345"/>
          </p14:sldIdLst>
        </p14:section>
        <p14:section name="Iterators &amp; Generators" id="{EE2079B7-1DA1-4988-BCD7-8075A4F8C02E}">
          <p14:sldIdLst>
            <p14:sldId id="357"/>
            <p14:sldId id="395"/>
            <p14:sldId id="396"/>
            <p14:sldId id="397"/>
            <p14:sldId id="398"/>
            <p14:sldId id="399"/>
          </p14:sldIdLst>
        </p14:section>
        <p14:section name="Modules and Classes" id="{C612C8F9-BCB4-4F30-A1B9-54ED23A1F807}">
          <p14:sldIdLst>
            <p14:sldId id="358"/>
            <p14:sldId id="346"/>
            <p14:sldId id="347"/>
            <p14:sldId id="348"/>
            <p14:sldId id="400"/>
          </p14:sldIdLst>
        </p14:section>
        <p14:section name="ES2016" id="{07582DD9-F48F-40D3-A190-3B6995DD1F13}">
          <p14:sldIdLst>
            <p14:sldId id="401"/>
            <p14:sldId id="403"/>
            <p14:sldId id="405"/>
            <p14:sldId id="409"/>
          </p14:sldIdLst>
        </p14:section>
        <p14:section name="Other Tools" id="{7065AA9E-040F-4D6F-A8BC-D2573B22C463}">
          <p14:sldIdLst>
            <p14:sldId id="370"/>
            <p14:sldId id="371"/>
            <p14:sldId id="406"/>
            <p14:sldId id="379"/>
            <p14:sldId id="372"/>
          </p14:sldIdLst>
        </p14:section>
        <p14:section name="Conclusion" id="{200156D3-C8C5-4D82-B7C3-172BC5B222B9}">
          <p14:sldIdLst>
            <p14:sldId id="310"/>
            <p14:sldId id="309"/>
            <p14:sldId id="374"/>
            <p14:sldId id="375"/>
            <p14:sldId id="376"/>
            <p14:sldId id="410"/>
            <p14:sldId id="3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i Sayar" initials="RS" lastIdx="31" clrIdx="0">
    <p:extLst/>
  </p:cmAuthor>
  <p:cmAuthor id="2" name="Rami" initials="R" lastIdx="2" clrIdx="1">
    <p:extLst/>
  </p:cmAuthor>
  <p:cmAuthor id="3" name="Rami Sayar" initials="RS [2]" lastIdx="5"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3471" autoAdjust="0"/>
  </p:normalViewPr>
  <p:slideViewPr>
    <p:cSldViewPr snapToGrid="0">
      <p:cViewPr varScale="1">
        <p:scale>
          <a:sx n="107" d="100"/>
          <a:sy n="107" d="100"/>
        </p:scale>
        <p:origin x="78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12463-2EB7-42C0-8AD4-F0A02C6EC2BF}" type="datetimeFigureOut">
              <a:rPr lang="en-US" smtClean="0"/>
              <a:t>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1CB3E1-70E1-4960-BDBB-5CE579A48DE2}" type="slidenum">
              <a:rPr lang="en-US" smtClean="0"/>
              <a:t>‹#›</a:t>
            </a:fld>
            <a:endParaRPr lang="en-US"/>
          </a:p>
        </p:txBody>
      </p:sp>
    </p:spTree>
    <p:extLst>
      <p:ext uri="{BB962C8B-B14F-4D97-AF65-F5344CB8AC3E}">
        <p14:creationId xmlns:p14="http://schemas.microsoft.com/office/powerpoint/2010/main" val="2004938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CB3E1-70E1-4960-BDBB-5CE579A48DE2}" type="slidenum">
              <a:rPr lang="en-US" smtClean="0"/>
              <a:t>1</a:t>
            </a:fld>
            <a:endParaRPr lang="en-US"/>
          </a:p>
        </p:txBody>
      </p:sp>
    </p:spTree>
    <p:extLst>
      <p:ext uri="{BB962C8B-B14F-4D97-AF65-F5344CB8AC3E}">
        <p14:creationId xmlns:p14="http://schemas.microsoft.com/office/powerpoint/2010/main" val="948937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EcmaScript</a:t>
            </a:r>
            <a:r>
              <a:rPr lang="en-US" dirty="0"/>
              <a:t> 6</a:t>
            </a:r>
            <a:r>
              <a:rPr lang="en-US" baseline="0" dirty="0"/>
              <a:t> is the Future of JavaScript.</a:t>
            </a:r>
            <a:endParaRPr lang="en-US" dirty="0"/>
          </a:p>
        </p:txBody>
      </p:sp>
      <p:sp>
        <p:nvSpPr>
          <p:cNvPr id="4" name="Slide Number Placeholder 3"/>
          <p:cNvSpPr>
            <a:spLocks noGrp="1"/>
          </p:cNvSpPr>
          <p:nvPr>
            <p:ph type="sldNum" sz="quarter" idx="10"/>
          </p:nvPr>
        </p:nvSpPr>
        <p:spPr/>
        <p:txBody>
          <a:bodyPr/>
          <a:lstStyle/>
          <a:p>
            <a:fld id="{1A1CB3E1-70E1-4960-BDBB-5CE579A48DE2}" type="slidenum">
              <a:rPr lang="en-US" smtClean="0"/>
              <a:t>2</a:t>
            </a:fld>
            <a:endParaRPr lang="en-US"/>
          </a:p>
        </p:txBody>
      </p:sp>
    </p:spTree>
    <p:extLst>
      <p:ext uri="{BB962C8B-B14F-4D97-AF65-F5344CB8AC3E}">
        <p14:creationId xmlns:p14="http://schemas.microsoft.com/office/powerpoint/2010/main" val="1467076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CB3E1-70E1-4960-BDBB-5CE579A48DE2}" type="slidenum">
              <a:rPr lang="en-US" smtClean="0"/>
              <a:t>6</a:t>
            </a:fld>
            <a:endParaRPr lang="en-US"/>
          </a:p>
        </p:txBody>
      </p:sp>
    </p:spTree>
    <p:extLst>
      <p:ext uri="{BB962C8B-B14F-4D97-AF65-F5344CB8AC3E}">
        <p14:creationId xmlns:p14="http://schemas.microsoft.com/office/powerpoint/2010/main" val="3859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CB3E1-70E1-4960-BDBB-5CE579A48DE2}" type="slidenum">
              <a:rPr lang="en-US" smtClean="0"/>
              <a:t>14</a:t>
            </a:fld>
            <a:endParaRPr lang="en-US"/>
          </a:p>
        </p:txBody>
      </p:sp>
    </p:spTree>
    <p:extLst>
      <p:ext uri="{BB962C8B-B14F-4D97-AF65-F5344CB8AC3E}">
        <p14:creationId xmlns:p14="http://schemas.microsoft.com/office/powerpoint/2010/main" val="3903205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1CB3E1-70E1-4960-BDBB-5CE579A48DE2}" type="slidenum">
              <a:rPr lang="en-US" smtClean="0"/>
              <a:t>20</a:t>
            </a:fld>
            <a:endParaRPr lang="en-US"/>
          </a:p>
        </p:txBody>
      </p:sp>
    </p:spTree>
    <p:extLst>
      <p:ext uri="{BB962C8B-B14F-4D97-AF65-F5344CB8AC3E}">
        <p14:creationId xmlns:p14="http://schemas.microsoft.com/office/powerpoint/2010/main" val="240377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CB3E1-70E1-4960-BDBB-5CE579A48DE2}" type="slidenum">
              <a:rPr lang="en-US" smtClean="0"/>
              <a:t>27</a:t>
            </a:fld>
            <a:endParaRPr lang="en-US"/>
          </a:p>
        </p:txBody>
      </p:sp>
    </p:spTree>
    <p:extLst>
      <p:ext uri="{BB962C8B-B14F-4D97-AF65-F5344CB8AC3E}">
        <p14:creationId xmlns:p14="http://schemas.microsoft.com/office/powerpoint/2010/main" val="326631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CB3E1-70E1-4960-BDBB-5CE579A48DE2}" type="slidenum">
              <a:rPr lang="en-US" smtClean="0"/>
              <a:t>28</a:t>
            </a:fld>
            <a:endParaRPr lang="en-US"/>
          </a:p>
        </p:txBody>
      </p:sp>
    </p:spTree>
    <p:extLst>
      <p:ext uri="{BB962C8B-B14F-4D97-AF65-F5344CB8AC3E}">
        <p14:creationId xmlns:p14="http://schemas.microsoft.com/office/powerpoint/2010/main" val="3582961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has been trying to add object-oriented features to JavaScript since the dawn of time… because from some reason prototypes didn’t seem to work for most people due to a dissimilarity with C++/Java/C#.</a:t>
            </a:r>
          </a:p>
          <a:p>
            <a:endParaRPr lang="en-US" dirty="0"/>
          </a:p>
          <a:p>
            <a:r>
              <a:rPr lang="en-US" dirty="0" err="1"/>
              <a:t>MooTools</a:t>
            </a:r>
            <a:r>
              <a:rPr lang="en-US" dirty="0"/>
              <a:t>, YUI, Prototype, dojo, </a:t>
            </a:r>
            <a:r>
              <a:rPr lang="en-US" dirty="0" err="1"/>
              <a:t>CoffeeScript</a:t>
            </a:r>
            <a:r>
              <a:rPr lang="en-US" dirty="0"/>
              <a:t>, </a:t>
            </a:r>
            <a:r>
              <a:rPr lang="en-US" dirty="0" err="1"/>
              <a:t>TypeScript</a:t>
            </a:r>
            <a:r>
              <a:rPr lang="en-US"/>
              <a:t>, etc… </a:t>
            </a:r>
          </a:p>
          <a:p>
            <a:endParaRPr lang="en-US"/>
          </a:p>
        </p:txBody>
      </p:sp>
      <p:sp>
        <p:nvSpPr>
          <p:cNvPr id="4" name="Slide Number Placeholder 3"/>
          <p:cNvSpPr>
            <a:spLocks noGrp="1"/>
          </p:cNvSpPr>
          <p:nvPr>
            <p:ph type="sldNum" sz="quarter" idx="10"/>
          </p:nvPr>
        </p:nvSpPr>
        <p:spPr/>
        <p:txBody>
          <a:bodyPr/>
          <a:lstStyle/>
          <a:p>
            <a:fld id="{1A1CB3E1-70E1-4960-BDBB-5CE579A48DE2}" type="slidenum">
              <a:rPr lang="en-US" smtClean="0"/>
              <a:t>43</a:t>
            </a:fld>
            <a:endParaRPr lang="en-US"/>
          </a:p>
        </p:txBody>
      </p:sp>
    </p:spTree>
    <p:extLst>
      <p:ext uri="{BB962C8B-B14F-4D97-AF65-F5344CB8AC3E}">
        <p14:creationId xmlns:p14="http://schemas.microsoft.com/office/powerpoint/2010/main" val="2843704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1CB3E1-70E1-4960-BDBB-5CE579A48DE2}" type="slidenum">
              <a:rPr lang="en-US" smtClean="0"/>
              <a:t>56</a:t>
            </a:fld>
            <a:endParaRPr lang="en-US"/>
          </a:p>
        </p:txBody>
      </p:sp>
    </p:spTree>
    <p:extLst>
      <p:ext uri="{BB962C8B-B14F-4D97-AF65-F5344CB8AC3E}">
        <p14:creationId xmlns:p14="http://schemas.microsoft.com/office/powerpoint/2010/main" val="1992752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828CBD-1DAF-4B6F-BA11-6071E15BD888}" type="datetime1">
              <a:rPr lang="en-US" smtClean="0"/>
              <a:t>2/4/2016</a:t>
            </a:fld>
            <a:endParaRPr lang="en-US"/>
          </a:p>
        </p:txBody>
      </p:sp>
      <p:sp>
        <p:nvSpPr>
          <p:cNvPr id="5" name="Footer Placeholder 4"/>
          <p:cNvSpPr>
            <a:spLocks noGrp="1"/>
          </p:cNvSpPr>
          <p:nvPr>
            <p:ph type="ftr" sz="quarter" idx="11"/>
          </p:nvPr>
        </p:nvSpPr>
        <p:spPr/>
        <p:txBody>
          <a:bodyPr/>
          <a:lstStyle/>
          <a:p>
            <a:r>
              <a:rPr lang="en-US"/>
              <a:t>#WebNotWar - @RAMISAYAR</a:t>
            </a:r>
          </a:p>
        </p:txBody>
      </p:sp>
      <p:sp>
        <p:nvSpPr>
          <p:cNvPr id="6" name="Slide Number Placeholder 5"/>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3800540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6C10CE-4EF7-47BC-A12B-1E46B914C91B}" type="datetime1">
              <a:rPr lang="en-US" smtClean="0"/>
              <a:t>2/4/2016</a:t>
            </a:fld>
            <a:endParaRPr lang="en-US"/>
          </a:p>
        </p:txBody>
      </p:sp>
      <p:sp>
        <p:nvSpPr>
          <p:cNvPr id="5" name="Footer Placeholder 4"/>
          <p:cNvSpPr>
            <a:spLocks noGrp="1"/>
          </p:cNvSpPr>
          <p:nvPr>
            <p:ph type="ftr" sz="quarter" idx="11"/>
          </p:nvPr>
        </p:nvSpPr>
        <p:spPr/>
        <p:txBody>
          <a:bodyPr/>
          <a:lstStyle/>
          <a:p>
            <a:r>
              <a:rPr lang="en-US"/>
              <a:t>#WebNotWar - @RAMISAYAR</a:t>
            </a:r>
          </a:p>
        </p:txBody>
      </p:sp>
      <p:sp>
        <p:nvSpPr>
          <p:cNvPr id="6" name="Slide Number Placeholder 5"/>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380726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7AC1B2-6A84-4FAB-9605-60276754635B}" type="datetime1">
              <a:rPr lang="en-US" smtClean="0"/>
              <a:t>2/4/2016</a:t>
            </a:fld>
            <a:endParaRPr lang="en-US"/>
          </a:p>
        </p:txBody>
      </p:sp>
      <p:sp>
        <p:nvSpPr>
          <p:cNvPr id="5" name="Footer Placeholder 4"/>
          <p:cNvSpPr>
            <a:spLocks noGrp="1"/>
          </p:cNvSpPr>
          <p:nvPr>
            <p:ph type="ftr" sz="quarter" idx="11"/>
          </p:nvPr>
        </p:nvSpPr>
        <p:spPr/>
        <p:txBody>
          <a:bodyPr/>
          <a:lstStyle/>
          <a:p>
            <a:r>
              <a:rPr lang="en-US"/>
              <a:t>#WebNotWar - @RAMISAYAR</a:t>
            </a:r>
          </a:p>
        </p:txBody>
      </p:sp>
      <p:sp>
        <p:nvSpPr>
          <p:cNvPr id="6" name="Slide Number Placeholder 5"/>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468598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 screen Picture">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8000"/>
          </a:xfrm>
        </p:spPr>
        <p:txBody>
          <a:bodyPr/>
          <a:lstStyle/>
          <a:p>
            <a:r>
              <a:rPr lang="en-US"/>
              <a:t>Click icon to add picture</a:t>
            </a:r>
          </a:p>
        </p:txBody>
      </p:sp>
      <p:sp>
        <p:nvSpPr>
          <p:cNvPr id="2" name="Title 1"/>
          <p:cNvSpPr>
            <a:spLocks noGrp="1"/>
          </p:cNvSpPr>
          <p:nvPr>
            <p:ph type="title"/>
          </p:nvPr>
        </p:nvSpPr>
        <p:spPr>
          <a:xfrm>
            <a:off x="838200" y="4830989"/>
            <a:ext cx="10515600" cy="132556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2AA994-502B-4EA3-91DB-E75539ADDB74}" type="datetime1">
              <a:rPr lang="en-US" smtClean="0"/>
              <a:t>2/4/2016</a:t>
            </a:fld>
            <a:endParaRPr lang="en-US"/>
          </a:p>
        </p:txBody>
      </p:sp>
      <p:sp>
        <p:nvSpPr>
          <p:cNvPr id="4" name="Footer Placeholder 3"/>
          <p:cNvSpPr>
            <a:spLocks noGrp="1"/>
          </p:cNvSpPr>
          <p:nvPr>
            <p:ph type="ftr" sz="quarter" idx="11"/>
          </p:nvPr>
        </p:nvSpPr>
        <p:spPr/>
        <p:txBody>
          <a:bodyPr/>
          <a:lstStyle/>
          <a:p>
            <a:r>
              <a:rPr lang="en-US"/>
              <a:t>#WebNotWar - @RAMISAYAR</a:t>
            </a:r>
          </a:p>
        </p:txBody>
      </p:sp>
      <p:sp>
        <p:nvSpPr>
          <p:cNvPr id="5" name="Slide Number Placeholder 4"/>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2201158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ne Word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lvl1pPr algn="ct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DA4B7F-940E-4659-BF35-7B2C009DB724}" type="datetime1">
              <a:rPr lang="en-US" smtClean="0"/>
              <a:t>2/4/2016</a:t>
            </a:fld>
            <a:endParaRPr lang="en-US"/>
          </a:p>
        </p:txBody>
      </p:sp>
      <p:sp>
        <p:nvSpPr>
          <p:cNvPr id="4" name="Footer Placeholder 3"/>
          <p:cNvSpPr>
            <a:spLocks noGrp="1"/>
          </p:cNvSpPr>
          <p:nvPr>
            <p:ph type="ftr" sz="quarter" idx="11"/>
          </p:nvPr>
        </p:nvSpPr>
        <p:spPr/>
        <p:txBody>
          <a:bodyPr/>
          <a:lstStyle/>
          <a:p>
            <a:r>
              <a:rPr lang="en-US"/>
              <a:t>#WebNotWar - @RAMISAYAR</a:t>
            </a:r>
          </a:p>
        </p:txBody>
      </p:sp>
      <p:sp>
        <p:nvSpPr>
          <p:cNvPr id="5" name="Slide Number Placeholder 4"/>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2825463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347459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9654E6-688D-422D-B949-D5D4DEA9B1DB}" type="datetime1">
              <a:rPr lang="en-US" smtClean="0"/>
              <a:t>2/4/2016</a:t>
            </a:fld>
            <a:endParaRPr lang="en-US"/>
          </a:p>
        </p:txBody>
      </p:sp>
      <p:sp>
        <p:nvSpPr>
          <p:cNvPr id="5" name="Footer Placeholder 4"/>
          <p:cNvSpPr>
            <a:spLocks noGrp="1"/>
          </p:cNvSpPr>
          <p:nvPr>
            <p:ph type="ftr" sz="quarter" idx="11"/>
          </p:nvPr>
        </p:nvSpPr>
        <p:spPr/>
        <p:txBody>
          <a:bodyPr/>
          <a:lstStyle/>
          <a:p>
            <a:r>
              <a:rPr lang="en-US"/>
              <a:t>#WebNotWar - @RAMISAYAR</a:t>
            </a:r>
          </a:p>
        </p:txBody>
      </p:sp>
      <p:sp>
        <p:nvSpPr>
          <p:cNvPr id="6" name="Slide Number Placeholder 5"/>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333201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0D8F9C-0963-4FD9-A1EF-203A6035F424}" type="datetime1">
              <a:rPr lang="en-US" smtClean="0"/>
              <a:t>2/4/2016</a:t>
            </a:fld>
            <a:endParaRPr lang="en-US"/>
          </a:p>
        </p:txBody>
      </p:sp>
      <p:sp>
        <p:nvSpPr>
          <p:cNvPr id="5" name="Footer Placeholder 4"/>
          <p:cNvSpPr>
            <a:spLocks noGrp="1"/>
          </p:cNvSpPr>
          <p:nvPr>
            <p:ph type="ftr" sz="quarter" idx="11"/>
          </p:nvPr>
        </p:nvSpPr>
        <p:spPr/>
        <p:txBody>
          <a:bodyPr/>
          <a:lstStyle/>
          <a:p>
            <a:r>
              <a:rPr lang="en-US"/>
              <a:t>#WebNotWar - @RAMISAYAR</a:t>
            </a:r>
          </a:p>
        </p:txBody>
      </p:sp>
      <p:sp>
        <p:nvSpPr>
          <p:cNvPr id="6" name="Slide Number Placeholder 5"/>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780515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F5B2AD-673B-45DA-BE14-F29F3A723168}" type="datetime1">
              <a:rPr lang="en-US" smtClean="0"/>
              <a:t>2/4/2016</a:t>
            </a:fld>
            <a:endParaRPr lang="en-US"/>
          </a:p>
        </p:txBody>
      </p:sp>
      <p:sp>
        <p:nvSpPr>
          <p:cNvPr id="6" name="Footer Placeholder 5"/>
          <p:cNvSpPr>
            <a:spLocks noGrp="1"/>
          </p:cNvSpPr>
          <p:nvPr>
            <p:ph type="ftr" sz="quarter" idx="11"/>
          </p:nvPr>
        </p:nvSpPr>
        <p:spPr/>
        <p:txBody>
          <a:bodyPr/>
          <a:lstStyle/>
          <a:p>
            <a:r>
              <a:rPr lang="en-US"/>
              <a:t>#WebNotWar - @RAMISAYAR</a:t>
            </a:r>
          </a:p>
        </p:txBody>
      </p:sp>
      <p:sp>
        <p:nvSpPr>
          <p:cNvPr id="7" name="Slide Number Placeholder 6"/>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2313039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6FCE2F-B635-483E-9478-5E2080D6D953}" type="datetime1">
              <a:rPr lang="en-US" smtClean="0"/>
              <a:t>2/4/2016</a:t>
            </a:fld>
            <a:endParaRPr lang="en-US"/>
          </a:p>
        </p:txBody>
      </p:sp>
      <p:sp>
        <p:nvSpPr>
          <p:cNvPr id="8" name="Footer Placeholder 7"/>
          <p:cNvSpPr>
            <a:spLocks noGrp="1"/>
          </p:cNvSpPr>
          <p:nvPr>
            <p:ph type="ftr" sz="quarter" idx="11"/>
          </p:nvPr>
        </p:nvSpPr>
        <p:spPr/>
        <p:txBody>
          <a:bodyPr/>
          <a:lstStyle/>
          <a:p>
            <a:r>
              <a:rPr lang="en-US"/>
              <a:t>#WebNotWar - @RAMISAYAR</a:t>
            </a:r>
          </a:p>
        </p:txBody>
      </p:sp>
      <p:sp>
        <p:nvSpPr>
          <p:cNvPr id="9" name="Slide Number Placeholder 8"/>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3880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A12680-DBC0-41D0-B362-F5CA9E618FBF}" type="datetime1">
              <a:rPr lang="en-US" smtClean="0"/>
              <a:t>2/4/2016</a:t>
            </a:fld>
            <a:endParaRPr lang="en-US"/>
          </a:p>
        </p:txBody>
      </p:sp>
      <p:sp>
        <p:nvSpPr>
          <p:cNvPr id="4" name="Footer Placeholder 3"/>
          <p:cNvSpPr>
            <a:spLocks noGrp="1"/>
          </p:cNvSpPr>
          <p:nvPr>
            <p:ph type="ftr" sz="quarter" idx="11"/>
          </p:nvPr>
        </p:nvSpPr>
        <p:spPr/>
        <p:txBody>
          <a:bodyPr/>
          <a:lstStyle/>
          <a:p>
            <a:r>
              <a:rPr lang="en-US"/>
              <a:t>#WebNotWar - @RAMISAYAR</a:t>
            </a:r>
          </a:p>
        </p:txBody>
      </p:sp>
      <p:sp>
        <p:nvSpPr>
          <p:cNvPr id="5" name="Slide Number Placeholder 4"/>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1496501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5EDA7-76A1-49C8-BE9C-F69243721AC9}" type="datetime1">
              <a:rPr lang="en-US" smtClean="0"/>
              <a:t>2/4/2016</a:t>
            </a:fld>
            <a:endParaRPr lang="en-US"/>
          </a:p>
        </p:txBody>
      </p:sp>
      <p:sp>
        <p:nvSpPr>
          <p:cNvPr id="3" name="Footer Placeholder 2"/>
          <p:cNvSpPr>
            <a:spLocks noGrp="1"/>
          </p:cNvSpPr>
          <p:nvPr>
            <p:ph type="ftr" sz="quarter" idx="11"/>
          </p:nvPr>
        </p:nvSpPr>
        <p:spPr/>
        <p:txBody>
          <a:bodyPr/>
          <a:lstStyle/>
          <a:p>
            <a:r>
              <a:rPr lang="en-US"/>
              <a:t>#WebNotWar - @RAMISAYAR</a:t>
            </a:r>
          </a:p>
        </p:txBody>
      </p:sp>
      <p:sp>
        <p:nvSpPr>
          <p:cNvPr id="4" name="Slide Number Placeholder 3"/>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3633165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2B0F8B-7472-4E7C-A093-B635D88582B6}" type="datetime1">
              <a:rPr lang="en-US" smtClean="0"/>
              <a:t>2/4/2016</a:t>
            </a:fld>
            <a:endParaRPr lang="en-US"/>
          </a:p>
        </p:txBody>
      </p:sp>
      <p:sp>
        <p:nvSpPr>
          <p:cNvPr id="6" name="Footer Placeholder 5"/>
          <p:cNvSpPr>
            <a:spLocks noGrp="1"/>
          </p:cNvSpPr>
          <p:nvPr>
            <p:ph type="ftr" sz="quarter" idx="11"/>
          </p:nvPr>
        </p:nvSpPr>
        <p:spPr/>
        <p:txBody>
          <a:bodyPr/>
          <a:lstStyle/>
          <a:p>
            <a:r>
              <a:rPr lang="en-US"/>
              <a:t>#WebNotWar - @RAMISAYAR</a:t>
            </a:r>
          </a:p>
        </p:txBody>
      </p:sp>
      <p:sp>
        <p:nvSpPr>
          <p:cNvPr id="7" name="Slide Number Placeholder 6"/>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413654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29EABA-1712-4F2F-AD27-5A9324DC8BB7}" type="datetime1">
              <a:rPr lang="en-US" smtClean="0"/>
              <a:t>2/4/2016</a:t>
            </a:fld>
            <a:endParaRPr lang="en-US"/>
          </a:p>
        </p:txBody>
      </p:sp>
      <p:sp>
        <p:nvSpPr>
          <p:cNvPr id="6" name="Footer Placeholder 5"/>
          <p:cNvSpPr>
            <a:spLocks noGrp="1"/>
          </p:cNvSpPr>
          <p:nvPr>
            <p:ph type="ftr" sz="quarter" idx="11"/>
          </p:nvPr>
        </p:nvSpPr>
        <p:spPr/>
        <p:txBody>
          <a:bodyPr/>
          <a:lstStyle/>
          <a:p>
            <a:r>
              <a:rPr lang="en-US"/>
              <a:t>#WebNotWar - @RAMISAYAR</a:t>
            </a:r>
          </a:p>
        </p:txBody>
      </p:sp>
      <p:sp>
        <p:nvSpPr>
          <p:cNvPr id="7" name="Slide Number Placeholder 6"/>
          <p:cNvSpPr>
            <a:spLocks noGrp="1"/>
          </p:cNvSpPr>
          <p:nvPr>
            <p:ph type="sldNum" sz="quarter" idx="12"/>
          </p:nvPr>
        </p:nvSpPr>
        <p:spPr/>
        <p:txBody>
          <a:bodyPr/>
          <a:lstStyle/>
          <a:p>
            <a:fld id="{8C648022-86AA-4676-BC9C-A79016333CAD}" type="slidenum">
              <a:rPr lang="en-US" smtClean="0"/>
              <a:t>‹#›</a:t>
            </a:fld>
            <a:endParaRPr lang="en-US"/>
          </a:p>
        </p:txBody>
      </p:sp>
    </p:spTree>
    <p:extLst>
      <p:ext uri="{BB962C8B-B14F-4D97-AF65-F5344CB8AC3E}">
        <p14:creationId xmlns:p14="http://schemas.microsoft.com/office/powerpoint/2010/main" val="2340204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FCC66-09E9-488E-BF5F-1EDE879FEC89}" type="datetime1">
              <a:rPr lang="en-US" smtClean="0"/>
              <a:t>2/4/2016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tint val="75000"/>
                  </a:schemeClr>
                </a:solidFill>
                <a:latin typeface="League Gothic" panose="00000500000000000000" pitchFamily="50" charset="0"/>
              </a:defRPr>
            </a:lvl1pPr>
          </a:lstStyle>
          <a:p>
            <a:r>
              <a:rPr lang="en-US"/>
              <a:t>#WebNotWar - @RAMISAYAR</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48022-86AA-4676-BC9C-A79016333CAD}" type="slidenum">
              <a:rPr lang="en-US" smtClean="0"/>
              <a:t>‹#›</a:t>
            </a:fld>
            <a:endParaRPr lang="en-US"/>
          </a:p>
        </p:txBody>
      </p:sp>
    </p:spTree>
    <p:extLst>
      <p:ext uri="{BB962C8B-B14F-4D97-AF65-F5344CB8AC3E}">
        <p14:creationId xmlns:p14="http://schemas.microsoft.com/office/powerpoint/2010/main" val="2307072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dt="0"/>
  <p:txStyles>
    <p:titleStyle>
      <a:lvl1pPr algn="l" defTabSz="914400" rtl="0" eaLnBrk="1" latinLnBrk="0" hangingPunct="1">
        <a:lnSpc>
          <a:spcPct val="90000"/>
        </a:lnSpc>
        <a:spcBef>
          <a:spcPct val="0"/>
        </a:spcBef>
        <a:buNone/>
        <a:defRPr sz="6600" kern="1200">
          <a:solidFill>
            <a:schemeClr val="tx1"/>
          </a:solidFill>
          <a:latin typeface="League Gothic"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softDX/gulp-webstandards" TargetMode="External"/><Relationship Id="rId2" Type="http://schemas.openxmlformats.org/officeDocument/2006/relationships/hyperlink" Target="https://github.com/MicrosoftDX/grunt-webstandard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caniuse.com/" TargetMode="External"/><Relationship Id="rId2" Type="http://schemas.openxmlformats.org/officeDocument/2006/relationships/hyperlink" Target="https://github.com/postcss/postcss" TargetMode="External"/><Relationship Id="rId1" Type="http://schemas.openxmlformats.org/officeDocument/2006/relationships/slideLayout" Target="../slideLayouts/slideLayout4.xml"/><Relationship Id="rId5" Type="http://schemas.openxmlformats.org/officeDocument/2006/relationships/hyperlink" Target="https://github.com/postcss/gulp-postcss" TargetMode="External"/><Relationship Id="rId4" Type="http://schemas.openxmlformats.org/officeDocument/2006/relationships/hyperlink" Target="https://github.com/nDmitry/grunt-postcs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flickr.com/photos/challiyan/2335553694/in/photolist-4yojK9-fQLZ6J-acA5Ba-dRZsR4-9uXfXY-9PrdMp-8x57U5-i5NJp-fBSeas-dJdZfM-8xjQMW-n8yo6n-v8UvN-ov74rj-ajB8GM-6eUiTK-dLoTKK-88feCN-dJjj27-dJjeYA-7Mhjfi-keBMa-dZrmtd-fL1WrM-pYDR1p-nwZrtk-oUwaV8-awzUsN-7AmbTk-avpB33-rdemDZ-dbmm2i-rLjDcz-4LPYr3-dJdNtH-7YkEEx-bNLCNk-fL1YFp-rj1naH-9Afre2-8x543b-bxi9By-bjSdJz-9NF96C-dyQDx9-o4SD3o-8aZf39-6gkCge-e71Mac-L45qC" TargetMode="External"/><Relationship Id="rId2" Type="http://schemas.openxmlformats.org/officeDocument/2006/relationships/image" Target="../media/image13.jpg"/><Relationship Id="rId1" Type="http://schemas.openxmlformats.org/officeDocument/2006/relationships/slideLayout" Target="../slideLayouts/slideLayout12.xml"/><Relationship Id="rId4" Type="http://schemas.openxmlformats.org/officeDocument/2006/relationships/hyperlink" Target="https://creativecommons.org/licenses/by-sa/2.0/legalcod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publicdomain/zero/1.0/" TargetMode="External"/><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hyperlink" Target="https://unsplash.com/photos/7dwwcdv7wc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flickr.com/photos/maryshattock/" TargetMode="External"/><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hyperlink" Target="https://creativecommons.org/licenses/by-sa/2.0/legalcod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creativecommons.org/publicdomain/zero/1.0/" TargetMode="External"/><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hyperlink" Target="https://unsplash.com/photos/FQ_DGG-8OcY"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creativecommons.org/publicdomain/zero/1.0/" TargetMode="External"/><Relationship Id="rId2" Type="http://schemas.openxmlformats.org/officeDocument/2006/relationships/image" Target="../media/image5.jpeg"/><Relationship Id="rId1" Type="http://schemas.openxmlformats.org/officeDocument/2006/relationships/slideLayout" Target="../slideLayouts/slideLayout12.xml"/><Relationship Id="rId5" Type="http://schemas.openxmlformats.org/officeDocument/2006/relationships/image" Target="../media/image6.tiff"/><Relationship Id="rId4" Type="http://schemas.openxmlformats.org/officeDocument/2006/relationships/hyperlink" Target="https://unsplash.com/photos/Q1p7bh3SHj8"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flickr.com/photos/evablue/4099570311/in/photolist-7fgnqK-7ycb9e-5S5u7E-oxnw5-nq1Ngx-5TiWqB-5S5u9Q-7Kmt2J-62Lhm4-6AmwRq-73juoL-7y12zw-7u18yw-6yZJfF-6rtApi-67KD17-6z4PwQ-5H16pp-s2L2k-5WPKEU-5HakXC-7uR6Qh-8cbU4B-cVmVeU-9a9CMv-7NmDqm-5RSu1w-5rFyVR-7cK8eG-bHu2Dn-6yHhCD-5CLxKK-b8ULhP-622DPQ-5V7EEc-7ZSbCw-5WKvjn-5rKV6J-5JU4V6-7yfZtj-52s48D-7NhFdT-5VmfM5-6Sc7Dx-6Z3tbM-5WZiwE-5hRRmC-4WwtsW-69UDUK-6u2pLZ" TargetMode="External"/><Relationship Id="rId2" Type="http://schemas.openxmlformats.org/officeDocument/2006/relationships/image" Target="../media/image16.jpg"/><Relationship Id="rId1" Type="http://schemas.openxmlformats.org/officeDocument/2006/relationships/slideLayout" Target="../slideLayouts/slideLayout12.xml"/><Relationship Id="rId4" Type="http://schemas.openxmlformats.org/officeDocument/2006/relationships/hyperlink" Target="https://creativecommons.org/licenses/by/2.0/legalcode"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google/traceur-compiler" TargetMode="External"/><Relationship Id="rId2" Type="http://schemas.openxmlformats.org/officeDocument/2006/relationships/hyperlink" Target="https://babeljs.io/" TargetMode="External"/><Relationship Id="rId1" Type="http://schemas.openxmlformats.org/officeDocument/2006/relationships/slideLayout" Target="../slideLayouts/slideLayout2.xml"/><Relationship Id="rId4" Type="http://schemas.openxmlformats.org/officeDocument/2006/relationships/hyperlink" Target="https://github.com/Benvie/continuu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flickr.com/photos/jdhancock/9544541664" TargetMode="External"/><Relationship Id="rId2" Type="http://schemas.openxmlformats.org/officeDocument/2006/relationships/image" Target="../media/image17.jpeg"/><Relationship Id="rId1" Type="http://schemas.openxmlformats.org/officeDocument/2006/relationships/slideLayout" Target="../slideLayouts/slideLayout12.xml"/><Relationship Id="rId4" Type="http://schemas.openxmlformats.org/officeDocument/2006/relationships/hyperlink" Target="https://creativecommons.org/licenses/by/2.0/legalcod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paulmillr/es6-shim" TargetMode="External"/><Relationship Id="rId2" Type="http://schemas.openxmlformats.org/officeDocument/2006/relationships/hyperlink" Target="https://github.com/mohebifar/xto6" TargetMode="External"/><Relationship Id="rId1" Type="http://schemas.openxmlformats.org/officeDocument/2006/relationships/slideLayout" Target="../slideLayouts/slideLayout2.xml"/><Relationship Id="rId4" Type="http://schemas.openxmlformats.org/officeDocument/2006/relationships/hyperlink" Target="https://github.com/ModuleLoader/es6-module-loader"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sayar" TargetMode="External"/><Relationship Id="rId2" Type="http://schemas.openxmlformats.org/officeDocument/2006/relationships/hyperlink" Target="https://twitter.com/ramisayar" TargetMode="External"/><Relationship Id="rId1" Type="http://schemas.openxmlformats.org/officeDocument/2006/relationships/slideLayout" Target="../slideLayouts/slideLayout1.xml"/><Relationship Id="rId4" Type="http://schemas.openxmlformats.org/officeDocument/2006/relationships/hyperlink" Target="https://github.com/sayar/makewebnotwarmtl"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addyosmani.com/blog/tracking-es6-support/" TargetMode="External"/><Relationship Id="rId3" Type="http://schemas.openxmlformats.org/officeDocument/2006/relationships/hyperlink" Target="http://www.webbrowsercompatibility.com/es6/desktop/" TargetMode="External"/><Relationship Id="rId7" Type="http://schemas.openxmlformats.org/officeDocument/2006/relationships/hyperlink" Target="http://globaldev.co.uk/2013/10/es6-part-3/" TargetMode="External"/><Relationship Id="rId2" Type="http://schemas.openxmlformats.org/officeDocument/2006/relationships/hyperlink" Target="http://kangax.github.io/compat-table/es6/" TargetMode="External"/><Relationship Id="rId1" Type="http://schemas.openxmlformats.org/officeDocument/2006/relationships/slideLayout" Target="../slideLayouts/slideLayout2.xml"/><Relationship Id="rId6" Type="http://schemas.openxmlformats.org/officeDocument/2006/relationships/hyperlink" Target="http://globaldev.co.uk/2013/09/es6-part-2/" TargetMode="External"/><Relationship Id="rId5" Type="http://schemas.openxmlformats.org/officeDocument/2006/relationships/hyperlink" Target="http://globaldev.co.uk/2013/09/es6-part-1/" TargetMode="External"/><Relationship Id="rId10" Type="http://schemas.openxmlformats.org/officeDocument/2006/relationships/hyperlink" Target="http://www.infoq.com/news/2015/03/react-es6-classes" TargetMode="External"/><Relationship Id="rId4" Type="http://schemas.openxmlformats.org/officeDocument/2006/relationships/hyperlink" Target="https://msdn.microsoft.com/en-us/library/ie/br212465(v=vs.94).aspx" TargetMode="External"/><Relationship Id="rId9" Type="http://schemas.openxmlformats.org/officeDocument/2006/relationships/hyperlink" Target="https://github.com/joyent/node/wiki/ES6-(a.k.a.-Harmony)-Features-Implemented-in-V8-and-Available-in-Node"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h3manth.com/content/classes-javascript-es6" TargetMode="External"/><Relationship Id="rId3" Type="http://schemas.openxmlformats.org/officeDocument/2006/relationships/hyperlink" Target="http://www.2ality.com/2014/09/es6-modules-final.html" TargetMode="External"/><Relationship Id="rId7" Type="http://schemas.openxmlformats.org/officeDocument/2006/relationships/hyperlink" Target="https://developer.mozilla.org/en-US/docs/Web/JavaScript/Guide/Iterators_and_Generators" TargetMode="External"/><Relationship Id="rId2" Type="http://schemas.openxmlformats.org/officeDocument/2006/relationships/hyperlink" Target="https://github.com/lukehoban/es6features" TargetMode="External"/><Relationship Id="rId1" Type="http://schemas.openxmlformats.org/officeDocument/2006/relationships/slideLayout" Target="../slideLayouts/slideLayout2.xml"/><Relationship Id="rId6" Type="http://schemas.openxmlformats.org/officeDocument/2006/relationships/hyperlink" Target="http://nickolus.svbtle.com/understanding-es6-generators" TargetMode="External"/><Relationship Id="rId5" Type="http://schemas.openxmlformats.org/officeDocument/2006/relationships/hyperlink" Target="http://ariya.ofilabs.com/2013/05/es6-and-block-scope.html" TargetMode="External"/><Relationship Id="rId4" Type="http://schemas.openxmlformats.org/officeDocument/2006/relationships/hyperlink" Target="http://davidwalsh.name/es6-generators" TargetMode="External"/><Relationship Id="rId9" Type="http://schemas.openxmlformats.org/officeDocument/2006/relationships/hyperlink" Target="http://www.2ality.com/2013/07/es6-module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hyperlink" Target="https://unsplash.com/photos/bopC0sTGu-E" TargetMode="External"/><Relationship Id="rId4" Type="http://schemas.openxmlformats.org/officeDocument/2006/relationships/hyperlink" Target="http://creativecommons.org/publicdomain/zero/1.0/" TargetMode="External"/></Relationships>
</file>

<file path=ppt/slides/_rels/slide60.xml.rels><?xml version="1.0" encoding="UTF-8" standalone="yes"?>
<Relationships xmlns="http://schemas.openxmlformats.org/package/2006/relationships"><Relationship Id="rId8" Type="http://schemas.openxmlformats.org/officeDocument/2006/relationships/hyperlink" Target="https://github.com/google/traceur-compiler" TargetMode="External"/><Relationship Id="rId3" Type="http://schemas.openxmlformats.org/officeDocument/2006/relationships/hyperlink" Target="https://github.com/ModuleLoader/es6-module-loader" TargetMode="External"/><Relationship Id="rId7" Type="http://schemas.openxmlformats.org/officeDocument/2006/relationships/hyperlink" Target="https://babeljs.io/" TargetMode="External"/><Relationship Id="rId2" Type="http://schemas.openxmlformats.org/officeDocument/2006/relationships/hyperlink" Target="https://github.com/paulmillr/es6-shim" TargetMode="External"/><Relationship Id="rId1" Type="http://schemas.openxmlformats.org/officeDocument/2006/relationships/slideLayout" Target="../slideLayouts/slideLayout2.xml"/><Relationship Id="rId6" Type="http://schemas.openxmlformats.org/officeDocument/2006/relationships/hyperlink" Target="http://koajs.com/" TargetMode="External"/><Relationship Id="rId5" Type="http://schemas.openxmlformats.org/officeDocument/2006/relationships/hyperlink" Target="https://github.com/mohebifar/xto6" TargetMode="External"/><Relationship Id="rId10" Type="http://schemas.openxmlformats.org/officeDocument/2006/relationships/hyperlink" Target="https://github.com/postcss/gulp-postcss" TargetMode="External"/><Relationship Id="rId4" Type="http://schemas.openxmlformats.org/officeDocument/2006/relationships/hyperlink" Target="https://github.com/Benvie/continuum" TargetMode="External"/><Relationship Id="rId9" Type="http://schemas.openxmlformats.org/officeDocument/2006/relationships/hyperlink" Target="https://www.quora.com/What-features-will-be-in-ES7-and-ES8"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postcss/autoprefixer" TargetMode="External"/><Relationship Id="rId2" Type="http://schemas.openxmlformats.org/officeDocument/2006/relationships/hyperlink" Target="https://github.com/nDmitry/grunt-postcs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creativecommons.org/publicdomain/zero/1.0/" TargetMode="External"/><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hyperlink" Target="https://unsplash.com/photos/6g0KJWnBhx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7200" dirty="0"/>
              <a:t>The Future of JavaScript &amp; The Web</a:t>
            </a:r>
            <a:br>
              <a:rPr lang="en-US" sz="7200" dirty="0"/>
            </a:br>
            <a:r>
              <a:rPr lang="en-US" sz="6600" dirty="0">
                <a:solidFill>
                  <a:schemeClr val="bg1">
                    <a:lumMod val="65000"/>
                  </a:schemeClr>
                </a:solidFill>
              </a:rPr>
              <a:t>ES2015, ES2016 &amp; More Web Standards</a:t>
            </a:r>
          </a:p>
        </p:txBody>
      </p:sp>
      <p:sp>
        <p:nvSpPr>
          <p:cNvPr id="3" name="Subtitle 2"/>
          <p:cNvSpPr>
            <a:spLocks noGrp="1"/>
          </p:cNvSpPr>
          <p:nvPr>
            <p:ph type="subTitle" idx="1"/>
          </p:nvPr>
        </p:nvSpPr>
        <p:spPr/>
        <p:txBody>
          <a:bodyPr/>
          <a:lstStyle/>
          <a:p>
            <a:r>
              <a:rPr lang="en-US" dirty="0"/>
              <a:t>Rami Sayar - @</a:t>
            </a:r>
            <a:r>
              <a:rPr lang="en-US" dirty="0" err="1"/>
              <a:t>ramisayar</a:t>
            </a:r>
            <a:endParaRPr lang="en-US" dirty="0"/>
          </a:p>
          <a:p>
            <a:r>
              <a:rPr lang="en-US" dirty="0"/>
              <a:t>Technical Evangelist</a:t>
            </a:r>
          </a:p>
          <a:p>
            <a:r>
              <a:rPr lang="en-US" dirty="0"/>
              <a:t>Microsoft Canada</a:t>
            </a:r>
          </a:p>
        </p:txBody>
      </p:sp>
    </p:spTree>
    <p:extLst>
      <p:ext uri="{BB962C8B-B14F-4D97-AF65-F5344CB8AC3E}">
        <p14:creationId xmlns:p14="http://schemas.microsoft.com/office/powerpoint/2010/main" val="2081840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Picture Placeholder 4"/>
          <p:cNvSpPr>
            <a:spLocks noGrp="1"/>
          </p:cNvSpPr>
          <p:nvPr>
            <p:ph type="pic" sz="quarter" idx="13"/>
          </p:nvPr>
        </p:nvSpPr>
        <p:spPr/>
      </p:sp>
      <p:sp>
        <p:nvSpPr>
          <p:cNvPr id="2" name="Title 1"/>
          <p:cNvSpPr>
            <a:spLocks noGrp="1"/>
          </p:cNvSpPr>
          <p:nvPr>
            <p:ph type="title"/>
          </p:nvPr>
        </p:nvSpPr>
        <p:spPr/>
        <p:txBody>
          <a:bodyPr/>
          <a:lstStyle/>
          <a:p>
            <a:r>
              <a:rPr lang="en-US" dirty="0">
                <a:solidFill>
                  <a:schemeClr val="bg1"/>
                </a:solidFill>
              </a:rPr>
              <a:t>@</a:t>
            </a:r>
            <a:r>
              <a:rPr lang="en-US" dirty="0" err="1">
                <a:solidFill>
                  <a:schemeClr val="bg1"/>
                </a:solidFill>
              </a:rPr>
              <a:t>ramisayar</a:t>
            </a:r>
            <a:endParaRPr lang="en-US" dirty="0">
              <a:solidFill>
                <a:schemeClr val="bg1"/>
              </a:solidFill>
            </a:endParaRPr>
          </a:p>
        </p:txBody>
      </p:sp>
      <p:sp>
        <p:nvSpPr>
          <p:cNvPr id="3" name="Footer Placeholder 2"/>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968129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pPr fontAlgn="ctr"/>
            <a:r>
              <a:rPr lang="en-US" sz="3200" dirty="0"/>
              <a:t>What are Web Standards?</a:t>
            </a:r>
          </a:p>
          <a:p>
            <a:pPr fontAlgn="ctr"/>
            <a:r>
              <a:rPr lang="en-US" sz="3200" dirty="0"/>
              <a:t>Why We Need Web Standards?</a:t>
            </a:r>
          </a:p>
          <a:p>
            <a:pPr fontAlgn="ctr"/>
            <a:r>
              <a:rPr lang="en-US" sz="3200" dirty="0"/>
              <a:t>Tools to Help You Follow Web Standards</a:t>
            </a:r>
          </a:p>
          <a:p>
            <a:pPr fontAlgn="ctr"/>
            <a:r>
              <a:rPr lang="en-US" sz="3200" dirty="0"/>
              <a:t>What’s New in ES2015 &amp; ES2016?</a:t>
            </a:r>
          </a:p>
          <a:p>
            <a:pPr fontAlgn="ctr"/>
            <a:r>
              <a:rPr lang="en-US" sz="3200" dirty="0"/>
              <a:t>Tools to Go Back in Time for ES2015 &amp; ES2016</a:t>
            </a:r>
          </a:p>
          <a:p>
            <a:endParaRPr lang="en-US" sz="3200"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1522094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are Web Standards?</a:t>
            </a:r>
          </a:p>
        </p:txBody>
      </p:sp>
      <p:sp>
        <p:nvSpPr>
          <p:cNvPr id="6" name="Content Placeholder 5"/>
          <p:cNvSpPr>
            <a:spLocks noGrp="1"/>
          </p:cNvSpPr>
          <p:nvPr>
            <p:ph idx="1"/>
          </p:nvPr>
        </p:nvSpPr>
        <p:spPr/>
        <p:txBody>
          <a:bodyPr>
            <a:normAutofit/>
          </a:bodyPr>
          <a:lstStyle/>
          <a:p>
            <a:r>
              <a:rPr lang="en-US" sz="3200" dirty="0"/>
              <a:t>Formal, non-proprietary standards that describe aspects of the web for browser &amp; server vendors.</a:t>
            </a:r>
          </a:p>
          <a:p>
            <a:r>
              <a:rPr lang="en-US" sz="3200" dirty="0"/>
              <a:t>Several different organizations are involved: W3C, WHATWG, IETF, ISO, ECMA, IANA, etc.</a:t>
            </a:r>
          </a:p>
          <a:p>
            <a:r>
              <a:rPr lang="en-US" sz="3200" dirty="0"/>
              <a:t>Web standards are not fixed but do evolve and current versions are published by the different organizational bodies. </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1316050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Web Standards?</a:t>
            </a:r>
          </a:p>
        </p:txBody>
      </p:sp>
      <p:sp>
        <p:nvSpPr>
          <p:cNvPr id="3" name="Content Placeholder 2"/>
          <p:cNvSpPr>
            <a:spLocks noGrp="1"/>
          </p:cNvSpPr>
          <p:nvPr>
            <p:ph idx="1"/>
          </p:nvPr>
        </p:nvSpPr>
        <p:spPr/>
        <p:txBody>
          <a:bodyPr>
            <a:normAutofit/>
          </a:bodyPr>
          <a:lstStyle/>
          <a:p>
            <a:r>
              <a:rPr lang="en-US" sz="3200" b="1" dirty="0"/>
              <a:t>Standards make web development easier.</a:t>
            </a:r>
          </a:p>
          <a:p>
            <a:pPr lvl="1"/>
            <a:r>
              <a:rPr lang="en-US" sz="2800" dirty="0"/>
              <a:t>Increasing number of devices, OS, browsers make it hard to write one code base. </a:t>
            </a:r>
          </a:p>
          <a:p>
            <a:pPr lvl="1"/>
            <a:r>
              <a:rPr lang="en-US" sz="2800" dirty="0"/>
              <a:t>Common set of standards reduces your development and debugging</a:t>
            </a:r>
            <a:r>
              <a:rPr lang="en-US" dirty="0"/>
              <a:t>.</a:t>
            </a:r>
          </a:p>
          <a:p>
            <a:r>
              <a:rPr lang="en-US" sz="3200" b="1" dirty="0"/>
              <a:t>Standards make the web a better place for everyone.</a:t>
            </a:r>
          </a:p>
          <a:p>
            <a:pPr lvl="1"/>
            <a:r>
              <a:rPr lang="en-US" sz="2800" dirty="0"/>
              <a:t>Backwards compatibility, graceful degradation.</a:t>
            </a:r>
          </a:p>
          <a:p>
            <a:pPr lvl="1"/>
            <a:r>
              <a:rPr lang="en-US" sz="2800" dirty="0"/>
              <a:t>Accessibility standards, etc.</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747913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6410" t="-19844" r="-1" b="2785"/>
          <a:stretch/>
        </p:blipFill>
        <p:spPr/>
      </p:pic>
      <p:sp>
        <p:nvSpPr>
          <p:cNvPr id="2" name="Title 1"/>
          <p:cNvSpPr>
            <a:spLocks noGrp="1"/>
          </p:cNvSpPr>
          <p:nvPr>
            <p:ph type="title"/>
          </p:nvPr>
        </p:nvSpPr>
        <p:spPr>
          <a:xfrm>
            <a:off x="838200" y="0"/>
            <a:ext cx="10515600" cy="1325563"/>
          </a:xfrm>
        </p:spPr>
        <p:txBody>
          <a:bodyPr/>
          <a:lstStyle/>
          <a:p>
            <a:r>
              <a:rPr lang="en-US" dirty="0"/>
              <a:t>Why Should You Care?</a:t>
            </a:r>
          </a:p>
        </p:txBody>
      </p:sp>
      <p:sp>
        <p:nvSpPr>
          <p:cNvPr id="3" name="Footer Placeholder 2"/>
          <p:cNvSpPr>
            <a:spLocks noGrp="1"/>
          </p:cNvSpPr>
          <p:nvPr>
            <p:ph type="ftr" sz="quarter" idx="11"/>
          </p:nvPr>
        </p:nvSpPr>
        <p:spPr>
          <a:xfrm>
            <a:off x="0" y="6381750"/>
            <a:ext cx="4114800" cy="365125"/>
          </a:xfrm>
        </p:spPr>
        <p:txBody>
          <a:bodyPr/>
          <a:lstStyle/>
          <a:p>
            <a:r>
              <a:rPr lang="en-US"/>
              <a:t>#WebNotWar - @RAMISAYAR</a:t>
            </a:r>
            <a:endParaRPr lang="en-US" dirty="0"/>
          </a:p>
        </p:txBody>
      </p:sp>
    </p:spTree>
    <p:extLst>
      <p:ext uri="{BB962C8B-B14F-4D97-AF65-F5344CB8AC3E}">
        <p14:creationId xmlns:p14="http://schemas.microsoft.com/office/powerpoint/2010/main" val="91264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162" b="3162"/>
          <a:stretch>
            <a:fillRect/>
          </a:stretch>
        </p:blipFill>
        <p:spPr/>
      </p:pic>
      <p:sp>
        <p:nvSpPr>
          <p:cNvPr id="5" name="Title 4"/>
          <p:cNvSpPr>
            <a:spLocks noGrp="1"/>
          </p:cNvSpPr>
          <p:nvPr>
            <p:ph type="title"/>
          </p:nvPr>
        </p:nvSpPr>
        <p:spPr>
          <a:xfrm>
            <a:off x="838200" y="5396753"/>
            <a:ext cx="10515600" cy="759799"/>
          </a:xfrm>
        </p:spPr>
        <p:txBody>
          <a:bodyPr>
            <a:normAutofit/>
          </a:bodyPr>
          <a:lstStyle/>
          <a:p>
            <a:pPr algn="r"/>
            <a:r>
              <a:rPr lang="en-US" sz="4800" dirty="0">
                <a:solidFill>
                  <a:schemeClr val="bg1"/>
                </a:solidFill>
              </a:rPr>
              <a:t>grunt-</a:t>
            </a:r>
            <a:r>
              <a:rPr lang="en-US" sz="4800" dirty="0" err="1">
                <a:solidFill>
                  <a:schemeClr val="bg1"/>
                </a:solidFill>
              </a:rPr>
              <a:t>webstandards</a:t>
            </a:r>
            <a:endParaRPr lang="en-US" sz="4800" dirty="0">
              <a:solidFill>
                <a:schemeClr val="bg1"/>
              </a:solidFill>
            </a:endParaRPr>
          </a:p>
        </p:txBody>
      </p:sp>
    </p:spTree>
    <p:extLst>
      <p:ext uri="{BB962C8B-B14F-4D97-AF65-F5344CB8AC3E}">
        <p14:creationId xmlns:p14="http://schemas.microsoft.com/office/powerpoint/2010/main" val="339241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grunt/gulp-</a:t>
            </a:r>
            <a:r>
              <a:rPr lang="en-US" dirty="0" err="1"/>
              <a:t>webstandards</a:t>
            </a:r>
            <a:endParaRPr lang="en-US" dirty="0"/>
          </a:p>
        </p:txBody>
      </p:sp>
      <p:sp>
        <p:nvSpPr>
          <p:cNvPr id="6" name="Content Placeholder 5"/>
          <p:cNvSpPr>
            <a:spLocks noGrp="1"/>
          </p:cNvSpPr>
          <p:nvPr>
            <p:ph idx="1"/>
          </p:nvPr>
        </p:nvSpPr>
        <p:spPr/>
        <p:txBody>
          <a:bodyPr/>
          <a:lstStyle/>
          <a:p>
            <a:r>
              <a:rPr lang="en-US" dirty="0">
                <a:hlinkClick r:id="rId2"/>
              </a:rPr>
              <a:t>grunt</a:t>
            </a:r>
            <a:r>
              <a:rPr lang="en-US" dirty="0"/>
              <a:t>/</a:t>
            </a:r>
            <a:r>
              <a:rPr lang="en-US" dirty="0">
                <a:hlinkClick r:id="rId3"/>
              </a:rPr>
              <a:t>gulp-</a:t>
            </a:r>
            <a:r>
              <a:rPr lang="en-US" dirty="0" err="1">
                <a:hlinkClick r:id="rId3"/>
              </a:rPr>
              <a:t>webstandards</a:t>
            </a:r>
            <a:r>
              <a:rPr lang="en-US" dirty="0"/>
              <a:t> are plugins for your favorite workflow tools that improves your site with modern web standards.</a:t>
            </a:r>
          </a:p>
          <a:p>
            <a:r>
              <a:rPr lang="en-US" dirty="0"/>
              <a:t>Checks if your website is:</a:t>
            </a:r>
          </a:p>
          <a:p>
            <a:pPr lvl="1"/>
            <a:r>
              <a:rPr lang="en-US" dirty="0"/>
              <a:t>Using correct CSS prefixes</a:t>
            </a:r>
          </a:p>
          <a:p>
            <a:pPr lvl="1"/>
            <a:r>
              <a:rPr lang="en-US" dirty="0"/>
              <a:t>Using up to date JavaScript libraries</a:t>
            </a:r>
          </a:p>
          <a:p>
            <a:pPr lvl="1"/>
            <a:r>
              <a:rPr lang="en-US" dirty="0"/>
              <a:t>Using responsive web design</a:t>
            </a:r>
          </a:p>
          <a:p>
            <a:pPr lvl="1"/>
            <a:r>
              <a:rPr lang="en-US" dirty="0"/>
              <a:t>Defining platform icons</a:t>
            </a:r>
          </a:p>
          <a:p>
            <a:pPr lvl="1"/>
            <a:r>
              <a:rPr lang="en-US" dirty="0"/>
              <a:t>Using an appropriate meta viewport</a:t>
            </a:r>
          </a:p>
          <a:p>
            <a:pPr lvl="1"/>
            <a:r>
              <a:rPr lang="en-US" dirty="0"/>
              <a:t>Not using HTML object and embed</a:t>
            </a:r>
          </a:p>
          <a:p>
            <a:pPr lvl="1"/>
            <a:r>
              <a:rPr lang="en-US" dirty="0"/>
              <a:t>Avoiding conditional comments, using a modern </a:t>
            </a:r>
            <a:r>
              <a:rPr lang="en-US" dirty="0" err="1"/>
              <a:t>doctype</a:t>
            </a:r>
            <a:r>
              <a:rPr lang="en-US" dirty="0"/>
              <a:t> and more!</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1232937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PostCSS</a:t>
            </a:r>
            <a:r>
              <a:rPr lang="en-US" dirty="0"/>
              <a:t>/</a:t>
            </a:r>
            <a:r>
              <a:rPr lang="en-US" dirty="0" err="1"/>
              <a:t>Autoprefixer</a:t>
            </a:r>
            <a:endParaRPr lang="en-US" dirty="0"/>
          </a:p>
        </p:txBody>
      </p:sp>
      <p:sp>
        <p:nvSpPr>
          <p:cNvPr id="3" name="Content Placeholder 2"/>
          <p:cNvSpPr>
            <a:spLocks noGrp="1"/>
          </p:cNvSpPr>
          <p:nvPr>
            <p:ph sz="half" idx="1"/>
          </p:nvPr>
        </p:nvSpPr>
        <p:spPr>
          <a:xfrm>
            <a:off x="838200" y="3654085"/>
            <a:ext cx="2294299" cy="2048583"/>
          </a:xfrm>
        </p:spPr>
        <p:txBody>
          <a:bodyPr anchor="ctr">
            <a:normAutofit fontScale="25000" lnSpcReduction="20000"/>
          </a:bodyPr>
          <a:lstStyle/>
          <a:p>
            <a:pPr marL="0" indent="0">
              <a:lnSpc>
                <a:spcPct val="100000"/>
              </a:lnSpc>
              <a:spcBef>
                <a:spcPts val="0"/>
              </a:spcBef>
              <a:buNone/>
            </a:pPr>
            <a:r>
              <a:rPr lang="en-US" sz="6400" b="1" dirty="0">
                <a:solidFill>
                  <a:srgbClr val="000000"/>
                </a:solidFill>
                <a:latin typeface="Courier New" panose="02070309020205020404" pitchFamily="49" charset="0"/>
              </a:rPr>
              <a:t>:</a:t>
            </a:r>
            <a:r>
              <a:rPr lang="en-US" sz="6400" dirty="0" err="1">
                <a:solidFill>
                  <a:srgbClr val="FF8080"/>
                </a:solidFill>
                <a:latin typeface="Courier New" panose="02070309020205020404" pitchFamily="49" charset="0"/>
              </a:rPr>
              <a:t>fullscreen</a:t>
            </a:r>
            <a:r>
              <a:rPr lang="en-US" sz="6400" dirty="0">
                <a:solidFill>
                  <a:srgbClr val="0000FF"/>
                </a:solidFill>
                <a:latin typeface="Batang"/>
              </a:rPr>
              <a:t> a </a:t>
            </a:r>
            <a:r>
              <a:rPr lang="en-US" sz="6400" b="1" dirty="0">
                <a:solidFill>
                  <a:srgbClr val="000000"/>
                </a:solidFill>
                <a:latin typeface="Courier New" panose="02070309020205020404" pitchFamily="49" charset="0"/>
              </a:rPr>
              <a:t>{</a:t>
            </a:r>
          </a:p>
          <a:p>
            <a:pPr marL="0" indent="0">
              <a:lnSpc>
                <a:spcPct val="100000"/>
              </a:lnSpc>
              <a:spcBef>
                <a:spcPts val="0"/>
              </a:spcBef>
              <a:buNone/>
            </a:pPr>
            <a:r>
              <a:rPr lang="en-US" sz="6400" b="1" dirty="0">
                <a:solidFill>
                  <a:srgbClr val="8080C0"/>
                </a:solidFill>
                <a:latin typeface="Courier New" panose="02070309020205020404" pitchFamily="49" charset="0"/>
              </a:rPr>
              <a:t>  display</a:t>
            </a:r>
            <a:r>
              <a:rPr lang="en-US" sz="6400" b="1" dirty="0">
                <a:solidFill>
                  <a:srgbClr val="000000"/>
                </a:solidFill>
                <a:latin typeface="Courier New" panose="02070309020205020404" pitchFamily="49" charset="0"/>
              </a:rPr>
              <a:t>: flex;</a:t>
            </a:r>
            <a:endParaRPr lang="en-US" sz="6400" b="1" dirty="0">
              <a:solidFill>
                <a:srgbClr val="8080C0"/>
              </a:solidFill>
              <a:latin typeface="Courier New" panose="02070309020205020404" pitchFamily="49" charset="0"/>
            </a:endParaRPr>
          </a:p>
          <a:p>
            <a:pPr marL="0" indent="0">
              <a:lnSpc>
                <a:spcPct val="100000"/>
              </a:lnSpc>
              <a:spcBef>
                <a:spcPts val="0"/>
              </a:spcBef>
              <a:buNone/>
            </a:pPr>
            <a:r>
              <a:rPr lang="en-US" sz="6400" b="1" dirty="0">
                <a:solidFill>
                  <a:srgbClr val="000000"/>
                </a:solidFill>
                <a:latin typeface="Courier New" panose="02070309020205020404" pitchFamily="49" charset="0"/>
              </a:rPr>
              <a:t>}</a:t>
            </a:r>
            <a:endParaRPr lang="en-US" sz="6400" dirty="0"/>
          </a:p>
          <a:p>
            <a:pPr marL="0" indent="0">
              <a:buNone/>
            </a:pPr>
            <a:endParaRPr lang="en-US" dirty="0"/>
          </a:p>
        </p:txBody>
      </p:sp>
      <p:sp>
        <p:nvSpPr>
          <p:cNvPr id="5" name="Content Placeholder 4"/>
          <p:cNvSpPr>
            <a:spLocks noGrp="1"/>
          </p:cNvSpPr>
          <p:nvPr>
            <p:ph sz="half" idx="2"/>
          </p:nvPr>
        </p:nvSpPr>
        <p:spPr>
          <a:xfrm>
            <a:off x="6172200" y="2498756"/>
            <a:ext cx="5181600" cy="4359243"/>
          </a:xfrm>
        </p:spPr>
        <p:txBody>
          <a:bodyPr>
            <a:normAutofit fontScale="25000" lnSpcReduction="20000"/>
          </a:bodyPr>
          <a:lstStyle/>
          <a:p>
            <a:pPr marL="0" indent="0">
              <a:lnSpc>
                <a:spcPct val="120000"/>
              </a:lnSpc>
              <a:spcBef>
                <a:spcPts val="0"/>
              </a:spcBef>
              <a:buNone/>
            </a:pPr>
            <a:r>
              <a:rPr lang="en-US" sz="6400" b="1" dirty="0">
                <a:solidFill>
                  <a:srgbClr val="000000"/>
                </a:solidFill>
                <a:latin typeface="Courier New" panose="02070309020205020404" pitchFamily="49" charset="0"/>
              </a:rPr>
              <a:t>:</a:t>
            </a:r>
            <a:r>
              <a:rPr lang="en-US" sz="6400" dirty="0">
                <a:solidFill>
                  <a:srgbClr val="FF8080"/>
                </a:solidFill>
                <a:latin typeface="Courier New" panose="02070309020205020404" pitchFamily="49" charset="0"/>
              </a:rPr>
              <a:t>-</a:t>
            </a:r>
            <a:r>
              <a:rPr lang="en-US" sz="6400" dirty="0" err="1">
                <a:solidFill>
                  <a:srgbClr val="FF8080"/>
                </a:solidFill>
                <a:latin typeface="Courier New" panose="02070309020205020404" pitchFamily="49" charset="0"/>
              </a:rPr>
              <a:t>webkit</a:t>
            </a:r>
            <a:r>
              <a:rPr lang="en-US" sz="6400" dirty="0">
                <a:solidFill>
                  <a:srgbClr val="FF8080"/>
                </a:solidFill>
                <a:latin typeface="Courier New" panose="02070309020205020404" pitchFamily="49" charset="0"/>
              </a:rPr>
              <a:t>-full-screen</a:t>
            </a:r>
            <a:r>
              <a:rPr lang="en-US" sz="6400" dirty="0">
                <a:solidFill>
                  <a:srgbClr val="0000FF"/>
                </a:solidFill>
                <a:latin typeface="Batang"/>
              </a:rPr>
              <a:t> a </a:t>
            </a:r>
            <a:r>
              <a:rPr lang="en-US" sz="6400" b="1" dirty="0">
                <a:solidFill>
                  <a:srgbClr val="000000"/>
                </a:solidFill>
                <a:latin typeface="Courier New" panose="02070309020205020404" pitchFamily="49" charset="0"/>
              </a:rPr>
              <a:t>{</a:t>
            </a:r>
            <a:endParaRPr lang="en-US" sz="6400" b="1" dirty="0">
              <a:solidFill>
                <a:srgbClr val="8080C0"/>
              </a:solidFill>
              <a:latin typeface="Courier New" panose="02070309020205020404" pitchFamily="49" charset="0"/>
            </a:endParaRPr>
          </a:p>
          <a:p>
            <a:pPr marL="0" indent="0">
              <a:lnSpc>
                <a:spcPct val="120000"/>
              </a:lnSpc>
              <a:spcBef>
                <a:spcPts val="0"/>
              </a:spcBef>
              <a:buNone/>
            </a:pPr>
            <a:r>
              <a:rPr lang="en-US" sz="6400" b="1" dirty="0">
                <a:solidFill>
                  <a:srgbClr val="8080C0"/>
                </a:solidFill>
                <a:latin typeface="Courier New" panose="02070309020205020404" pitchFamily="49" charset="0"/>
              </a:rPr>
              <a:t>  display</a:t>
            </a:r>
            <a:r>
              <a:rPr lang="en-US" sz="6400" b="1" dirty="0">
                <a:solidFill>
                  <a:srgbClr val="000000"/>
                </a:solidFill>
                <a:latin typeface="Courier New" panose="02070309020205020404" pitchFamily="49" charset="0"/>
              </a:rPr>
              <a:t>: -</a:t>
            </a:r>
            <a:r>
              <a:rPr lang="en-US" sz="6400" b="1" dirty="0" err="1">
                <a:solidFill>
                  <a:srgbClr val="000000"/>
                </a:solidFill>
                <a:latin typeface="Courier New" panose="02070309020205020404" pitchFamily="49" charset="0"/>
              </a:rPr>
              <a:t>webkit</a:t>
            </a:r>
            <a:r>
              <a:rPr lang="en-US" sz="6400" b="1" dirty="0">
                <a:solidFill>
                  <a:srgbClr val="000000"/>
                </a:solidFill>
                <a:latin typeface="Courier New" panose="02070309020205020404" pitchFamily="49" charset="0"/>
              </a:rPr>
              <a:t>-box;</a:t>
            </a:r>
            <a:endParaRPr lang="en-US" sz="6400" b="1" dirty="0">
              <a:solidFill>
                <a:srgbClr val="8080C0"/>
              </a:solidFill>
              <a:latin typeface="Courier New" panose="02070309020205020404" pitchFamily="49" charset="0"/>
            </a:endParaRPr>
          </a:p>
          <a:p>
            <a:pPr marL="0" indent="0">
              <a:lnSpc>
                <a:spcPct val="120000"/>
              </a:lnSpc>
              <a:spcBef>
                <a:spcPts val="0"/>
              </a:spcBef>
              <a:buNone/>
            </a:pPr>
            <a:r>
              <a:rPr lang="en-US" sz="6400" b="1" dirty="0">
                <a:solidFill>
                  <a:srgbClr val="8080C0"/>
                </a:solidFill>
                <a:latin typeface="Courier New" panose="02070309020205020404" pitchFamily="49" charset="0"/>
              </a:rPr>
              <a:t>  display</a:t>
            </a:r>
            <a:r>
              <a:rPr lang="en-US" sz="6400" b="1" dirty="0">
                <a:solidFill>
                  <a:srgbClr val="000000"/>
                </a:solidFill>
                <a:latin typeface="Courier New" panose="02070309020205020404" pitchFamily="49" charset="0"/>
              </a:rPr>
              <a:t>: -</a:t>
            </a:r>
            <a:r>
              <a:rPr lang="en-US" sz="6400" b="1" dirty="0" err="1">
                <a:solidFill>
                  <a:srgbClr val="000000"/>
                </a:solidFill>
                <a:latin typeface="Courier New" panose="02070309020205020404" pitchFamily="49" charset="0"/>
              </a:rPr>
              <a:t>webkit</a:t>
            </a:r>
            <a:r>
              <a:rPr lang="en-US" sz="6400" b="1" dirty="0">
                <a:solidFill>
                  <a:srgbClr val="000000"/>
                </a:solidFill>
                <a:latin typeface="Courier New" panose="02070309020205020404" pitchFamily="49" charset="0"/>
              </a:rPr>
              <a:t>-flex;</a:t>
            </a:r>
            <a:endParaRPr lang="en-US" sz="6400" b="1" dirty="0">
              <a:solidFill>
                <a:srgbClr val="8080C0"/>
              </a:solidFill>
              <a:latin typeface="Courier New" panose="02070309020205020404" pitchFamily="49" charset="0"/>
            </a:endParaRPr>
          </a:p>
          <a:p>
            <a:pPr marL="0" indent="0">
              <a:lnSpc>
                <a:spcPct val="120000"/>
              </a:lnSpc>
              <a:spcBef>
                <a:spcPts val="0"/>
              </a:spcBef>
              <a:buNone/>
            </a:pPr>
            <a:r>
              <a:rPr lang="en-US" sz="6400" b="1" dirty="0">
                <a:solidFill>
                  <a:srgbClr val="8080C0"/>
                </a:solidFill>
                <a:latin typeface="Courier New" panose="02070309020205020404" pitchFamily="49" charset="0"/>
              </a:rPr>
              <a:t>  display</a:t>
            </a:r>
            <a:r>
              <a:rPr lang="en-US" sz="6400" b="1" dirty="0">
                <a:solidFill>
                  <a:srgbClr val="000000"/>
                </a:solidFill>
                <a:latin typeface="Courier New" panose="02070309020205020404" pitchFamily="49" charset="0"/>
              </a:rPr>
              <a:t>: flex;</a:t>
            </a:r>
          </a:p>
          <a:p>
            <a:pPr marL="0" indent="0">
              <a:lnSpc>
                <a:spcPct val="120000"/>
              </a:lnSpc>
              <a:spcBef>
                <a:spcPts val="0"/>
              </a:spcBef>
              <a:buNone/>
            </a:pPr>
            <a:r>
              <a:rPr lang="en-US" sz="6400" b="1" dirty="0">
                <a:solidFill>
                  <a:srgbClr val="000000"/>
                </a:solidFill>
                <a:latin typeface="Courier New" panose="02070309020205020404" pitchFamily="49" charset="0"/>
              </a:rPr>
              <a:t>}</a:t>
            </a:r>
            <a:endParaRPr lang="en-US" sz="6400" dirty="0">
              <a:solidFill>
                <a:srgbClr val="000000"/>
              </a:solidFill>
              <a:latin typeface="Courier New" panose="02070309020205020404" pitchFamily="49" charset="0"/>
            </a:endParaRPr>
          </a:p>
          <a:p>
            <a:pPr marL="0" indent="0">
              <a:lnSpc>
                <a:spcPct val="120000"/>
              </a:lnSpc>
              <a:spcBef>
                <a:spcPts val="0"/>
              </a:spcBef>
              <a:buNone/>
            </a:pPr>
            <a:r>
              <a:rPr lang="en-US" sz="6400" b="1" dirty="0">
                <a:solidFill>
                  <a:srgbClr val="000000"/>
                </a:solidFill>
                <a:latin typeface="Courier New" panose="02070309020205020404" pitchFamily="49" charset="0"/>
              </a:rPr>
              <a:t>:</a:t>
            </a:r>
            <a:r>
              <a:rPr lang="en-US" sz="6400" dirty="0">
                <a:solidFill>
                  <a:srgbClr val="FF8080"/>
                </a:solidFill>
                <a:latin typeface="Courier New" panose="02070309020205020404" pitchFamily="49" charset="0"/>
              </a:rPr>
              <a:t>-</a:t>
            </a:r>
            <a:r>
              <a:rPr lang="en-US" sz="6400" dirty="0" err="1">
                <a:solidFill>
                  <a:srgbClr val="FF8080"/>
                </a:solidFill>
                <a:latin typeface="Courier New" panose="02070309020205020404" pitchFamily="49" charset="0"/>
              </a:rPr>
              <a:t>moz</a:t>
            </a:r>
            <a:r>
              <a:rPr lang="en-US" sz="6400" dirty="0">
                <a:solidFill>
                  <a:srgbClr val="FF8080"/>
                </a:solidFill>
                <a:latin typeface="Courier New" panose="02070309020205020404" pitchFamily="49" charset="0"/>
              </a:rPr>
              <a:t>-full-screen</a:t>
            </a:r>
            <a:r>
              <a:rPr lang="en-US" sz="6400" dirty="0">
                <a:solidFill>
                  <a:srgbClr val="0000FF"/>
                </a:solidFill>
                <a:latin typeface="Batang"/>
              </a:rPr>
              <a:t> a </a:t>
            </a:r>
            <a:r>
              <a:rPr lang="en-US" sz="6400" b="1" dirty="0">
                <a:solidFill>
                  <a:srgbClr val="000000"/>
                </a:solidFill>
                <a:latin typeface="Courier New" panose="02070309020205020404" pitchFamily="49" charset="0"/>
              </a:rPr>
              <a:t>{</a:t>
            </a:r>
            <a:endParaRPr lang="en-US" sz="6400" b="1" dirty="0">
              <a:solidFill>
                <a:srgbClr val="8080C0"/>
              </a:solidFill>
              <a:latin typeface="Courier New" panose="02070309020205020404" pitchFamily="49" charset="0"/>
            </a:endParaRPr>
          </a:p>
          <a:p>
            <a:pPr marL="0" indent="0">
              <a:lnSpc>
                <a:spcPct val="120000"/>
              </a:lnSpc>
              <a:spcBef>
                <a:spcPts val="0"/>
              </a:spcBef>
              <a:buNone/>
            </a:pPr>
            <a:r>
              <a:rPr lang="en-US" sz="6400" b="1" dirty="0">
                <a:solidFill>
                  <a:srgbClr val="8080C0"/>
                </a:solidFill>
                <a:latin typeface="Courier New" panose="02070309020205020404" pitchFamily="49" charset="0"/>
              </a:rPr>
              <a:t>  display</a:t>
            </a:r>
            <a:r>
              <a:rPr lang="en-US" sz="6400" b="1" dirty="0">
                <a:solidFill>
                  <a:srgbClr val="000000"/>
                </a:solidFill>
                <a:latin typeface="Courier New" panose="02070309020205020404" pitchFamily="49" charset="0"/>
              </a:rPr>
              <a:t>: flex;</a:t>
            </a:r>
          </a:p>
          <a:p>
            <a:pPr marL="0" indent="0">
              <a:lnSpc>
                <a:spcPct val="120000"/>
              </a:lnSpc>
              <a:spcBef>
                <a:spcPts val="0"/>
              </a:spcBef>
              <a:buNone/>
            </a:pPr>
            <a:r>
              <a:rPr lang="en-US" sz="6400" b="1" dirty="0">
                <a:solidFill>
                  <a:srgbClr val="000000"/>
                </a:solidFill>
                <a:latin typeface="Courier New" panose="02070309020205020404" pitchFamily="49" charset="0"/>
              </a:rPr>
              <a:t>}</a:t>
            </a:r>
            <a:endParaRPr lang="en-US" sz="6400" dirty="0">
              <a:solidFill>
                <a:srgbClr val="000000"/>
              </a:solidFill>
              <a:latin typeface="Courier New" panose="02070309020205020404" pitchFamily="49" charset="0"/>
            </a:endParaRPr>
          </a:p>
          <a:p>
            <a:pPr marL="0" indent="0">
              <a:lnSpc>
                <a:spcPct val="120000"/>
              </a:lnSpc>
              <a:spcBef>
                <a:spcPts val="0"/>
              </a:spcBef>
              <a:buNone/>
            </a:pPr>
            <a:r>
              <a:rPr lang="en-US" sz="6400" b="1" dirty="0">
                <a:solidFill>
                  <a:srgbClr val="000000"/>
                </a:solidFill>
                <a:latin typeface="Courier New" panose="02070309020205020404" pitchFamily="49" charset="0"/>
              </a:rPr>
              <a:t>:</a:t>
            </a:r>
            <a:r>
              <a:rPr lang="en-US" sz="6400" dirty="0">
                <a:solidFill>
                  <a:srgbClr val="FF8080"/>
                </a:solidFill>
                <a:latin typeface="Courier New" panose="02070309020205020404" pitchFamily="49" charset="0"/>
              </a:rPr>
              <a:t>-</a:t>
            </a:r>
            <a:r>
              <a:rPr lang="en-US" sz="6400" dirty="0" err="1">
                <a:solidFill>
                  <a:srgbClr val="FF8080"/>
                </a:solidFill>
                <a:latin typeface="Courier New" panose="02070309020205020404" pitchFamily="49" charset="0"/>
              </a:rPr>
              <a:t>ms-fullscreen</a:t>
            </a:r>
            <a:r>
              <a:rPr lang="en-US" sz="6400" dirty="0">
                <a:solidFill>
                  <a:srgbClr val="0000FF"/>
                </a:solidFill>
                <a:latin typeface="Batang"/>
              </a:rPr>
              <a:t> a </a:t>
            </a:r>
            <a:r>
              <a:rPr lang="en-US" sz="6400" b="1" dirty="0">
                <a:solidFill>
                  <a:srgbClr val="000000"/>
                </a:solidFill>
                <a:latin typeface="Courier New" panose="02070309020205020404" pitchFamily="49" charset="0"/>
              </a:rPr>
              <a:t>{</a:t>
            </a:r>
            <a:endParaRPr lang="en-US" sz="6400" b="1" dirty="0">
              <a:solidFill>
                <a:srgbClr val="8080C0"/>
              </a:solidFill>
              <a:latin typeface="Courier New" panose="02070309020205020404" pitchFamily="49" charset="0"/>
            </a:endParaRPr>
          </a:p>
          <a:p>
            <a:pPr marL="0" indent="0">
              <a:lnSpc>
                <a:spcPct val="120000"/>
              </a:lnSpc>
              <a:spcBef>
                <a:spcPts val="0"/>
              </a:spcBef>
              <a:buNone/>
            </a:pPr>
            <a:r>
              <a:rPr lang="en-US" sz="6400" b="1" dirty="0">
                <a:solidFill>
                  <a:srgbClr val="8080C0"/>
                </a:solidFill>
                <a:latin typeface="Courier New" panose="02070309020205020404" pitchFamily="49" charset="0"/>
              </a:rPr>
              <a:t>  display</a:t>
            </a:r>
            <a:r>
              <a:rPr lang="en-US" sz="6400" b="1" dirty="0">
                <a:solidFill>
                  <a:srgbClr val="000000"/>
                </a:solidFill>
                <a:latin typeface="Courier New" panose="02070309020205020404" pitchFamily="49" charset="0"/>
              </a:rPr>
              <a:t>: -</a:t>
            </a:r>
            <a:r>
              <a:rPr lang="en-US" sz="6400" b="1" dirty="0" err="1">
                <a:solidFill>
                  <a:srgbClr val="000000"/>
                </a:solidFill>
                <a:latin typeface="Courier New" panose="02070309020205020404" pitchFamily="49" charset="0"/>
              </a:rPr>
              <a:t>ms</a:t>
            </a:r>
            <a:r>
              <a:rPr lang="en-US" sz="6400" b="1" dirty="0">
                <a:solidFill>
                  <a:srgbClr val="000000"/>
                </a:solidFill>
                <a:latin typeface="Courier New" panose="02070309020205020404" pitchFamily="49" charset="0"/>
              </a:rPr>
              <a:t>-flexbox;</a:t>
            </a:r>
            <a:endParaRPr lang="en-US" sz="6400" b="1" dirty="0">
              <a:solidFill>
                <a:srgbClr val="8080C0"/>
              </a:solidFill>
              <a:latin typeface="Courier New" panose="02070309020205020404" pitchFamily="49" charset="0"/>
            </a:endParaRPr>
          </a:p>
          <a:p>
            <a:pPr marL="0" indent="0">
              <a:lnSpc>
                <a:spcPct val="120000"/>
              </a:lnSpc>
              <a:spcBef>
                <a:spcPts val="0"/>
              </a:spcBef>
              <a:buNone/>
            </a:pPr>
            <a:r>
              <a:rPr lang="en-US" sz="6400" b="1" dirty="0">
                <a:solidFill>
                  <a:srgbClr val="8080C0"/>
                </a:solidFill>
                <a:latin typeface="Courier New" panose="02070309020205020404" pitchFamily="49" charset="0"/>
              </a:rPr>
              <a:t>  display</a:t>
            </a:r>
            <a:r>
              <a:rPr lang="en-US" sz="6400" b="1" dirty="0">
                <a:solidFill>
                  <a:srgbClr val="000000"/>
                </a:solidFill>
                <a:latin typeface="Courier New" panose="02070309020205020404" pitchFamily="49" charset="0"/>
              </a:rPr>
              <a:t>: flex</a:t>
            </a:r>
          </a:p>
          <a:p>
            <a:pPr marL="0" indent="0">
              <a:lnSpc>
                <a:spcPct val="120000"/>
              </a:lnSpc>
              <a:spcBef>
                <a:spcPts val="0"/>
              </a:spcBef>
              <a:buNone/>
            </a:pPr>
            <a:r>
              <a:rPr lang="en-US" sz="6400" b="1" dirty="0">
                <a:solidFill>
                  <a:srgbClr val="000000"/>
                </a:solidFill>
                <a:latin typeface="Courier New" panose="02070309020205020404" pitchFamily="49" charset="0"/>
              </a:rPr>
              <a:t>}</a:t>
            </a:r>
            <a:endParaRPr lang="en-US" sz="6400" dirty="0">
              <a:solidFill>
                <a:srgbClr val="000000"/>
              </a:solidFill>
              <a:latin typeface="Courier New" panose="02070309020205020404" pitchFamily="49" charset="0"/>
            </a:endParaRPr>
          </a:p>
          <a:p>
            <a:pPr marL="0" indent="0">
              <a:lnSpc>
                <a:spcPct val="120000"/>
              </a:lnSpc>
              <a:spcBef>
                <a:spcPts val="0"/>
              </a:spcBef>
              <a:buNone/>
            </a:pPr>
            <a:r>
              <a:rPr lang="en-US" sz="6400" b="1" dirty="0">
                <a:solidFill>
                  <a:srgbClr val="000000"/>
                </a:solidFill>
                <a:latin typeface="Courier New" panose="02070309020205020404" pitchFamily="49" charset="0"/>
              </a:rPr>
              <a:t>:</a:t>
            </a:r>
            <a:r>
              <a:rPr lang="en-US" sz="6400" dirty="0" err="1">
                <a:solidFill>
                  <a:srgbClr val="FF8080"/>
                </a:solidFill>
                <a:latin typeface="Courier New" panose="02070309020205020404" pitchFamily="49" charset="0"/>
              </a:rPr>
              <a:t>fullscreen</a:t>
            </a:r>
            <a:r>
              <a:rPr lang="en-US" sz="6400" dirty="0">
                <a:solidFill>
                  <a:srgbClr val="0000FF"/>
                </a:solidFill>
                <a:latin typeface="Batang"/>
              </a:rPr>
              <a:t> a </a:t>
            </a:r>
            <a:r>
              <a:rPr lang="en-US" sz="6400" b="1" dirty="0">
                <a:solidFill>
                  <a:srgbClr val="000000"/>
                </a:solidFill>
                <a:latin typeface="Courier New" panose="02070309020205020404" pitchFamily="49" charset="0"/>
              </a:rPr>
              <a:t>{</a:t>
            </a:r>
            <a:endParaRPr lang="en-US" sz="6400" b="1" dirty="0">
              <a:solidFill>
                <a:srgbClr val="8080C0"/>
              </a:solidFill>
              <a:latin typeface="Courier New" panose="02070309020205020404" pitchFamily="49" charset="0"/>
            </a:endParaRPr>
          </a:p>
          <a:p>
            <a:pPr marL="0" indent="0">
              <a:lnSpc>
                <a:spcPct val="120000"/>
              </a:lnSpc>
              <a:spcBef>
                <a:spcPts val="0"/>
              </a:spcBef>
              <a:buNone/>
            </a:pPr>
            <a:r>
              <a:rPr lang="en-US" sz="6400" b="1" dirty="0">
                <a:solidFill>
                  <a:srgbClr val="8080C0"/>
                </a:solidFill>
                <a:latin typeface="Courier New" panose="02070309020205020404" pitchFamily="49" charset="0"/>
              </a:rPr>
              <a:t>  display</a:t>
            </a:r>
            <a:r>
              <a:rPr lang="en-US" sz="6400" b="1" dirty="0">
                <a:solidFill>
                  <a:srgbClr val="000000"/>
                </a:solidFill>
                <a:latin typeface="Courier New" panose="02070309020205020404" pitchFamily="49" charset="0"/>
              </a:rPr>
              <a:t>: -</a:t>
            </a:r>
            <a:r>
              <a:rPr lang="en-US" sz="6400" b="1" dirty="0" err="1">
                <a:solidFill>
                  <a:srgbClr val="000000"/>
                </a:solidFill>
                <a:latin typeface="Courier New" panose="02070309020205020404" pitchFamily="49" charset="0"/>
              </a:rPr>
              <a:t>webkit</a:t>
            </a:r>
            <a:r>
              <a:rPr lang="en-US" sz="6400" b="1" dirty="0">
                <a:solidFill>
                  <a:srgbClr val="000000"/>
                </a:solidFill>
                <a:latin typeface="Courier New" panose="02070309020205020404" pitchFamily="49" charset="0"/>
              </a:rPr>
              <a:t>-box;</a:t>
            </a:r>
            <a:endParaRPr lang="en-US" sz="6400" b="1" dirty="0">
              <a:solidFill>
                <a:srgbClr val="8080C0"/>
              </a:solidFill>
              <a:latin typeface="Courier New" panose="02070309020205020404" pitchFamily="49" charset="0"/>
            </a:endParaRPr>
          </a:p>
          <a:p>
            <a:pPr marL="0" indent="0">
              <a:lnSpc>
                <a:spcPct val="120000"/>
              </a:lnSpc>
              <a:spcBef>
                <a:spcPts val="0"/>
              </a:spcBef>
              <a:buNone/>
            </a:pPr>
            <a:r>
              <a:rPr lang="en-US" sz="6400" b="1" dirty="0">
                <a:solidFill>
                  <a:srgbClr val="8080C0"/>
                </a:solidFill>
                <a:latin typeface="Courier New" panose="02070309020205020404" pitchFamily="49" charset="0"/>
              </a:rPr>
              <a:t>  display</a:t>
            </a:r>
            <a:r>
              <a:rPr lang="en-US" sz="6400" b="1" dirty="0">
                <a:solidFill>
                  <a:srgbClr val="000000"/>
                </a:solidFill>
                <a:latin typeface="Courier New" panose="02070309020205020404" pitchFamily="49" charset="0"/>
              </a:rPr>
              <a:t>: -</a:t>
            </a:r>
            <a:r>
              <a:rPr lang="en-US" sz="6400" b="1" dirty="0" err="1">
                <a:solidFill>
                  <a:srgbClr val="000000"/>
                </a:solidFill>
                <a:latin typeface="Courier New" panose="02070309020205020404" pitchFamily="49" charset="0"/>
              </a:rPr>
              <a:t>webkit</a:t>
            </a:r>
            <a:r>
              <a:rPr lang="en-US" sz="6400" b="1" dirty="0">
                <a:solidFill>
                  <a:srgbClr val="000000"/>
                </a:solidFill>
                <a:latin typeface="Courier New" panose="02070309020205020404" pitchFamily="49" charset="0"/>
              </a:rPr>
              <a:t>-flex;</a:t>
            </a:r>
            <a:endParaRPr lang="en-US" sz="6400" b="1" dirty="0">
              <a:solidFill>
                <a:srgbClr val="8080C0"/>
              </a:solidFill>
              <a:latin typeface="Courier New" panose="02070309020205020404" pitchFamily="49" charset="0"/>
            </a:endParaRPr>
          </a:p>
          <a:p>
            <a:pPr marL="0" indent="0">
              <a:lnSpc>
                <a:spcPct val="120000"/>
              </a:lnSpc>
              <a:spcBef>
                <a:spcPts val="0"/>
              </a:spcBef>
              <a:buNone/>
            </a:pPr>
            <a:r>
              <a:rPr lang="en-US" sz="6400" b="1" dirty="0">
                <a:solidFill>
                  <a:srgbClr val="8080C0"/>
                </a:solidFill>
                <a:latin typeface="Courier New" panose="02070309020205020404" pitchFamily="49" charset="0"/>
              </a:rPr>
              <a:t>  display</a:t>
            </a:r>
            <a:r>
              <a:rPr lang="en-US" sz="6400" b="1" dirty="0">
                <a:solidFill>
                  <a:srgbClr val="000000"/>
                </a:solidFill>
                <a:latin typeface="Courier New" panose="02070309020205020404" pitchFamily="49" charset="0"/>
              </a:rPr>
              <a:t>: -</a:t>
            </a:r>
            <a:r>
              <a:rPr lang="en-US" sz="6400" b="1" dirty="0" err="1">
                <a:solidFill>
                  <a:srgbClr val="000000"/>
                </a:solidFill>
                <a:latin typeface="Courier New" panose="02070309020205020404" pitchFamily="49" charset="0"/>
              </a:rPr>
              <a:t>ms</a:t>
            </a:r>
            <a:r>
              <a:rPr lang="en-US" sz="6400" b="1" dirty="0">
                <a:solidFill>
                  <a:srgbClr val="000000"/>
                </a:solidFill>
                <a:latin typeface="Courier New" panose="02070309020205020404" pitchFamily="49" charset="0"/>
              </a:rPr>
              <a:t>-flexbox;</a:t>
            </a:r>
            <a:endParaRPr lang="en-US" sz="6400" b="1" dirty="0">
              <a:solidFill>
                <a:srgbClr val="8080C0"/>
              </a:solidFill>
              <a:latin typeface="Courier New" panose="02070309020205020404" pitchFamily="49" charset="0"/>
            </a:endParaRPr>
          </a:p>
          <a:p>
            <a:pPr marL="0" indent="0">
              <a:lnSpc>
                <a:spcPct val="120000"/>
              </a:lnSpc>
              <a:spcBef>
                <a:spcPts val="0"/>
              </a:spcBef>
              <a:buNone/>
            </a:pPr>
            <a:r>
              <a:rPr lang="en-US" sz="6400" b="1" dirty="0">
                <a:solidFill>
                  <a:srgbClr val="8080C0"/>
                </a:solidFill>
                <a:latin typeface="Courier New" panose="02070309020205020404" pitchFamily="49" charset="0"/>
              </a:rPr>
              <a:t>  display</a:t>
            </a:r>
            <a:r>
              <a:rPr lang="en-US" sz="6400" b="1" dirty="0">
                <a:solidFill>
                  <a:srgbClr val="000000"/>
                </a:solidFill>
                <a:latin typeface="Courier New" panose="02070309020205020404" pitchFamily="49" charset="0"/>
              </a:rPr>
              <a:t>: flex</a:t>
            </a:r>
          </a:p>
          <a:p>
            <a:pPr marL="0" indent="0">
              <a:lnSpc>
                <a:spcPct val="120000"/>
              </a:lnSpc>
              <a:spcBef>
                <a:spcPts val="0"/>
              </a:spcBef>
              <a:buNone/>
            </a:pPr>
            <a:r>
              <a:rPr lang="en-US" sz="6400" b="1" dirty="0">
                <a:solidFill>
                  <a:srgbClr val="000000"/>
                </a:solidFill>
                <a:latin typeface="Courier New" panose="02070309020205020404" pitchFamily="49" charset="0"/>
              </a:rPr>
              <a:t>}</a:t>
            </a:r>
            <a:endParaRPr lang="en-US" sz="6400" dirty="0"/>
          </a:p>
          <a:p>
            <a:pPr marL="0" indent="0">
              <a:lnSpc>
                <a:spcPct val="120000"/>
              </a:lnSpc>
              <a:spcBef>
                <a:spcPts val="0"/>
              </a:spcBef>
              <a:buNone/>
            </a:pPr>
            <a:endParaRPr lang="en-US" dirty="0"/>
          </a:p>
        </p:txBody>
      </p:sp>
      <p:sp>
        <p:nvSpPr>
          <p:cNvPr id="6" name="Content Placeholder 2"/>
          <p:cNvSpPr txBox="1">
            <a:spLocks/>
          </p:cNvSpPr>
          <p:nvPr/>
        </p:nvSpPr>
        <p:spPr>
          <a:xfrm>
            <a:off x="838200" y="157212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hlinkClick r:id="rId2"/>
              </a:rPr>
              <a:t>PostCSS</a:t>
            </a:r>
            <a:r>
              <a:rPr lang="en-US" sz="2400" dirty="0"/>
              <a:t> plugin to parse CSS and add vendor prefixes to CSS rules using values from </a:t>
            </a:r>
            <a:r>
              <a:rPr lang="en-US" sz="2400" dirty="0">
                <a:hlinkClick r:id="rId3"/>
              </a:rPr>
              <a:t>Can I Use</a:t>
            </a:r>
            <a:r>
              <a:rPr lang="en-US" sz="2400" dirty="0"/>
              <a:t>. Use it with </a:t>
            </a:r>
            <a:r>
              <a:rPr lang="en-US" sz="2400" dirty="0">
                <a:hlinkClick r:id="rId4"/>
              </a:rPr>
              <a:t>Grunt</a:t>
            </a:r>
            <a:r>
              <a:rPr lang="en-US" sz="2400" dirty="0"/>
              <a:t> or </a:t>
            </a:r>
            <a:r>
              <a:rPr lang="en-US" sz="2400" dirty="0">
                <a:hlinkClick r:id="rId5"/>
              </a:rPr>
              <a:t>Gulp</a:t>
            </a:r>
            <a:r>
              <a:rPr lang="en-US" sz="2400" dirty="0"/>
              <a:t>.</a:t>
            </a:r>
          </a:p>
        </p:txBody>
      </p:sp>
      <p:cxnSp>
        <p:nvCxnSpPr>
          <p:cNvPr id="11" name="Straight Arrow Connector 10"/>
          <p:cNvCxnSpPr>
            <a:stCxn id="3" idx="3"/>
            <a:endCxn id="5" idx="1"/>
          </p:cNvCxnSpPr>
          <p:nvPr/>
        </p:nvCxnSpPr>
        <p:spPr>
          <a:xfrm>
            <a:off x="3132499" y="4678377"/>
            <a:ext cx="303970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765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What’s New with ES2015 &amp; ES2016?</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66157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First. What is ECMAScript?</a:t>
            </a:r>
          </a:p>
        </p:txBody>
      </p:sp>
      <p:sp>
        <p:nvSpPr>
          <p:cNvPr id="4" name="Content Placeholder 3"/>
          <p:cNvSpPr>
            <a:spLocks noGrp="1"/>
          </p:cNvSpPr>
          <p:nvPr>
            <p:ph idx="1"/>
          </p:nvPr>
        </p:nvSpPr>
        <p:spPr>
          <a:xfrm>
            <a:off x="838200" y="1690688"/>
            <a:ext cx="10515600" cy="4486275"/>
          </a:xfrm>
        </p:spPr>
        <p:txBody>
          <a:bodyPr>
            <a:normAutofit/>
          </a:bodyPr>
          <a:lstStyle/>
          <a:p>
            <a:r>
              <a:rPr lang="en-US" sz="3200" dirty="0"/>
              <a:t>ECMAScript is the scripting language standardized by </a:t>
            </a:r>
            <a:r>
              <a:rPr lang="en-US" sz="3200" dirty="0" err="1"/>
              <a:t>Ecma</a:t>
            </a:r>
            <a:r>
              <a:rPr lang="en-US" sz="3200" dirty="0"/>
              <a:t> International as ECMA-262.</a:t>
            </a:r>
          </a:p>
          <a:p>
            <a:r>
              <a:rPr lang="en-US" sz="3200" dirty="0"/>
              <a:t>Implementations include JavaScript, JScript and ActionScript. </a:t>
            </a:r>
          </a:p>
        </p:txBody>
      </p:sp>
      <p:sp>
        <p:nvSpPr>
          <p:cNvPr id="2" name="Footer Placeholder 1"/>
          <p:cNvSpPr>
            <a:spLocks noGrp="1"/>
          </p:cNvSpPr>
          <p:nvPr>
            <p:ph type="ftr" sz="quarter" idx="11"/>
          </p:nvPr>
        </p:nvSpPr>
        <p:spPr/>
        <p:txBody>
          <a:bodyPr/>
          <a:lstStyle/>
          <a:p>
            <a:r>
              <a:rPr lang="en-US"/>
              <a:t>#WebNotWar - @RAMISAYAR</a:t>
            </a:r>
          </a:p>
        </p:txBody>
      </p:sp>
      <p:graphicFrame>
        <p:nvGraphicFramePr>
          <p:cNvPr id="5" name="Content Placeholder 4"/>
          <p:cNvGraphicFramePr>
            <a:graphicFrameLocks/>
          </p:cNvGraphicFramePr>
          <p:nvPr>
            <p:extLst>
              <p:ext uri="{D42A27DB-BD31-4B8C-83A1-F6EECF244321}">
                <p14:modId xmlns:p14="http://schemas.microsoft.com/office/powerpoint/2010/main" val="2679161651"/>
              </p:ext>
            </p:extLst>
          </p:nvPr>
        </p:nvGraphicFramePr>
        <p:xfrm>
          <a:off x="838200" y="3691624"/>
          <a:ext cx="10515600" cy="2651760"/>
        </p:xfrm>
        <a:graphic>
          <a:graphicData uri="http://schemas.openxmlformats.org/drawingml/2006/table">
            <a:tbl>
              <a:tblPr firstRow="1" bandRow="1">
                <a:tableStyleId>{793D81CF-94F2-401A-BA57-92F5A7B2D0C5}</a:tableStyleId>
              </a:tblPr>
              <a:tblGrid>
                <a:gridCol w="939085">
                  <a:extLst>
                    <a:ext uri="{9D8B030D-6E8A-4147-A177-3AD203B41FA5}">
                      <a16:colId xmlns:a16="http://schemas.microsoft.com/office/drawing/2014/main" val="20000"/>
                    </a:ext>
                  </a:extLst>
                </a:gridCol>
                <a:gridCol w="2562895">
                  <a:extLst>
                    <a:ext uri="{9D8B030D-6E8A-4147-A177-3AD203B41FA5}">
                      <a16:colId xmlns:a16="http://schemas.microsoft.com/office/drawing/2014/main" val="20001"/>
                    </a:ext>
                  </a:extLst>
                </a:gridCol>
                <a:gridCol w="7013620">
                  <a:extLst>
                    <a:ext uri="{9D8B030D-6E8A-4147-A177-3AD203B41FA5}">
                      <a16:colId xmlns:a16="http://schemas.microsoft.com/office/drawing/2014/main" val="20002"/>
                    </a:ext>
                  </a:extLst>
                </a:gridCol>
              </a:tblGrid>
              <a:tr h="269496">
                <a:tc>
                  <a:txBody>
                    <a:bodyPr/>
                    <a:lstStyle/>
                    <a:p>
                      <a:r>
                        <a:rPr lang="en-US" sz="1200" dirty="0"/>
                        <a:t>Edition</a:t>
                      </a:r>
                    </a:p>
                  </a:txBody>
                  <a:tcPr/>
                </a:tc>
                <a:tc>
                  <a:txBody>
                    <a:bodyPr/>
                    <a:lstStyle/>
                    <a:p>
                      <a:r>
                        <a:rPr lang="en-US" sz="1200" dirty="0"/>
                        <a:t>Date Published</a:t>
                      </a:r>
                    </a:p>
                  </a:txBody>
                  <a:tcPr/>
                </a:tc>
                <a:tc>
                  <a:txBody>
                    <a:bodyPr/>
                    <a:lstStyle/>
                    <a:p>
                      <a:r>
                        <a:rPr lang="en-US" sz="1200" dirty="0"/>
                        <a:t>Notes</a:t>
                      </a:r>
                    </a:p>
                  </a:txBody>
                  <a:tcPr/>
                </a:tc>
                <a:extLst>
                  <a:ext uri="{0D108BD9-81ED-4DB2-BD59-A6C34878D82A}">
                    <a16:rowId xmlns:a16="http://schemas.microsoft.com/office/drawing/2014/main" val="10000"/>
                  </a:ext>
                </a:extLst>
              </a:tr>
              <a:tr h="269496">
                <a:tc>
                  <a:txBody>
                    <a:bodyPr/>
                    <a:lstStyle/>
                    <a:p>
                      <a:r>
                        <a:rPr lang="en-US" sz="1200" dirty="0"/>
                        <a:t>1</a:t>
                      </a:r>
                    </a:p>
                  </a:txBody>
                  <a:tcPr/>
                </a:tc>
                <a:tc>
                  <a:txBody>
                    <a:bodyPr/>
                    <a:lstStyle/>
                    <a:p>
                      <a:r>
                        <a:rPr lang="en-US" sz="1200" dirty="0"/>
                        <a:t>June 1997</a:t>
                      </a:r>
                    </a:p>
                  </a:txBody>
                  <a:tcPr/>
                </a:tc>
                <a:tc>
                  <a:txBody>
                    <a:bodyPr/>
                    <a:lstStyle/>
                    <a:p>
                      <a:r>
                        <a:rPr lang="en-US" sz="1200" dirty="0"/>
                        <a:t>First edition.</a:t>
                      </a:r>
                    </a:p>
                  </a:txBody>
                  <a:tcPr/>
                </a:tc>
                <a:extLst>
                  <a:ext uri="{0D108BD9-81ED-4DB2-BD59-A6C34878D82A}">
                    <a16:rowId xmlns:a16="http://schemas.microsoft.com/office/drawing/2014/main" val="10001"/>
                  </a:ext>
                </a:extLst>
              </a:tr>
              <a:tr h="269496">
                <a:tc>
                  <a:txBody>
                    <a:bodyPr/>
                    <a:lstStyle/>
                    <a:p>
                      <a:r>
                        <a:rPr lang="en-US" sz="1200" dirty="0"/>
                        <a:t>2</a:t>
                      </a:r>
                    </a:p>
                  </a:txBody>
                  <a:tcPr/>
                </a:tc>
                <a:tc>
                  <a:txBody>
                    <a:bodyPr/>
                    <a:lstStyle/>
                    <a:p>
                      <a:r>
                        <a:rPr lang="en-US" sz="1200" dirty="0"/>
                        <a:t>June 1998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Editorial changes. Aligning with ISO standard. </a:t>
                      </a:r>
                    </a:p>
                  </a:txBody>
                  <a:tcPr/>
                </a:tc>
                <a:extLst>
                  <a:ext uri="{0D108BD9-81ED-4DB2-BD59-A6C34878D82A}">
                    <a16:rowId xmlns:a16="http://schemas.microsoft.com/office/drawing/2014/main" val="10002"/>
                  </a:ext>
                </a:extLst>
              </a:tr>
              <a:tr h="269496">
                <a:tc>
                  <a:txBody>
                    <a:bodyPr/>
                    <a:lstStyle/>
                    <a:p>
                      <a:r>
                        <a:rPr lang="en-US" sz="1200" dirty="0"/>
                        <a:t>3</a:t>
                      </a:r>
                    </a:p>
                  </a:txBody>
                  <a:tcPr/>
                </a:tc>
                <a:tc>
                  <a:txBody>
                    <a:bodyPr/>
                    <a:lstStyle/>
                    <a:p>
                      <a:r>
                        <a:rPr lang="en-US" sz="1200" dirty="0"/>
                        <a:t>December 1999</a:t>
                      </a:r>
                    </a:p>
                  </a:txBody>
                  <a:tcPr/>
                </a:tc>
                <a:tc>
                  <a:txBody>
                    <a:bodyPr/>
                    <a:lstStyle/>
                    <a:p>
                      <a:r>
                        <a:rPr lang="en-US" sz="1200" dirty="0"/>
                        <a:t>Added regex,</a:t>
                      </a:r>
                      <a:r>
                        <a:rPr lang="en-US" sz="1200" baseline="0" dirty="0"/>
                        <a:t> string handling, new control statements, try/catch, etc. </a:t>
                      </a:r>
                      <a:endParaRPr lang="en-US" sz="1200" dirty="0"/>
                    </a:p>
                  </a:txBody>
                  <a:tcPr/>
                </a:tc>
                <a:extLst>
                  <a:ext uri="{0D108BD9-81ED-4DB2-BD59-A6C34878D82A}">
                    <a16:rowId xmlns:a16="http://schemas.microsoft.com/office/drawing/2014/main" val="10003"/>
                  </a:ext>
                </a:extLst>
              </a:tr>
              <a:tr h="269496">
                <a:tc>
                  <a:txBody>
                    <a:bodyPr/>
                    <a:lstStyle/>
                    <a:p>
                      <a:r>
                        <a:rPr lang="en-US" sz="1200" dirty="0"/>
                        <a:t>4</a:t>
                      </a:r>
                    </a:p>
                  </a:txBody>
                  <a:tcPr/>
                </a:tc>
                <a:tc>
                  <a:txBody>
                    <a:bodyPr/>
                    <a:lstStyle/>
                    <a:p>
                      <a:r>
                        <a:rPr lang="en-US" sz="1200" b="1" dirty="0"/>
                        <a:t>ABANDONED</a:t>
                      </a:r>
                    </a:p>
                  </a:txBody>
                  <a:tcPr/>
                </a:tc>
                <a:tc>
                  <a:txBody>
                    <a:bodyPr/>
                    <a:lstStyle/>
                    <a:p>
                      <a:endParaRPr lang="en-US" sz="1200" dirty="0"/>
                    </a:p>
                  </a:txBody>
                  <a:tcPr/>
                </a:tc>
                <a:extLst>
                  <a:ext uri="{0D108BD9-81ED-4DB2-BD59-A6C34878D82A}">
                    <a16:rowId xmlns:a16="http://schemas.microsoft.com/office/drawing/2014/main" val="10004"/>
                  </a:ext>
                </a:extLst>
              </a:tr>
              <a:tr h="422242">
                <a:tc>
                  <a:txBody>
                    <a:bodyPr/>
                    <a:lstStyle/>
                    <a:p>
                      <a:r>
                        <a:rPr lang="en-US" sz="1200" dirty="0"/>
                        <a:t>5</a:t>
                      </a:r>
                    </a:p>
                  </a:txBody>
                  <a:tcPr/>
                </a:tc>
                <a:tc>
                  <a:txBody>
                    <a:bodyPr/>
                    <a:lstStyle/>
                    <a:p>
                      <a:r>
                        <a:rPr lang="en-US" sz="1200" dirty="0"/>
                        <a:t>December</a:t>
                      </a:r>
                      <a:r>
                        <a:rPr lang="en-US" sz="1200" baseline="0" dirty="0"/>
                        <a:t> 2009</a:t>
                      </a:r>
                      <a:endParaRPr lang="en-US" sz="1200" dirty="0"/>
                    </a:p>
                  </a:txBody>
                  <a:tcPr/>
                </a:tc>
                <a:tc>
                  <a:txBody>
                    <a:bodyPr/>
                    <a:lstStyle/>
                    <a:p>
                      <a:r>
                        <a:rPr lang="en-US" sz="1200" dirty="0"/>
                        <a:t>Strict mode subset, clarification</a:t>
                      </a:r>
                      <a:r>
                        <a:rPr lang="en-US" sz="1200" baseline="0" dirty="0"/>
                        <a:t>, harmonization between real-world and the spec. Added support for JSON and more object reflection.</a:t>
                      </a:r>
                      <a:endParaRPr lang="en-US" sz="1200" dirty="0"/>
                    </a:p>
                  </a:txBody>
                  <a:tcPr/>
                </a:tc>
                <a:extLst>
                  <a:ext uri="{0D108BD9-81ED-4DB2-BD59-A6C34878D82A}">
                    <a16:rowId xmlns:a16="http://schemas.microsoft.com/office/drawing/2014/main" val="10005"/>
                  </a:ext>
                </a:extLst>
              </a:tr>
              <a:tr h="269496">
                <a:tc>
                  <a:txBody>
                    <a:bodyPr/>
                    <a:lstStyle/>
                    <a:p>
                      <a:r>
                        <a:rPr lang="en-US" sz="1200" dirty="0"/>
                        <a:t>5.1</a:t>
                      </a:r>
                    </a:p>
                  </a:txBody>
                  <a:tcPr/>
                </a:tc>
                <a:tc>
                  <a:txBody>
                    <a:bodyPr/>
                    <a:lstStyle/>
                    <a:p>
                      <a:r>
                        <a:rPr lang="en-US" sz="1200" dirty="0"/>
                        <a:t>June 2011</a:t>
                      </a:r>
                    </a:p>
                  </a:txBody>
                  <a:tcPr/>
                </a:tc>
                <a:tc>
                  <a:txBody>
                    <a:bodyPr/>
                    <a:lstStyle/>
                    <a:p>
                      <a:r>
                        <a:rPr lang="en-US" sz="1200" dirty="0"/>
                        <a:t>Aligning with ISO standard. </a:t>
                      </a:r>
                    </a:p>
                  </a:txBody>
                  <a:tcPr/>
                </a:tc>
                <a:extLst>
                  <a:ext uri="{0D108BD9-81ED-4DB2-BD59-A6C34878D82A}">
                    <a16:rowId xmlns:a16="http://schemas.microsoft.com/office/drawing/2014/main" val="10006"/>
                  </a:ext>
                </a:extLst>
              </a:tr>
              <a:tr h="269496">
                <a:tc>
                  <a:txBody>
                    <a:bodyPr/>
                    <a:lstStyle/>
                    <a:p>
                      <a:r>
                        <a:rPr lang="en-US" sz="1200" dirty="0"/>
                        <a:t>6</a:t>
                      </a:r>
                    </a:p>
                  </a:txBody>
                  <a:tcPr/>
                </a:tc>
                <a:tc>
                  <a:txBody>
                    <a:bodyPr/>
                    <a:lstStyle/>
                    <a:p>
                      <a:r>
                        <a:rPr lang="en-US" sz="1200" dirty="0"/>
                        <a:t>June</a:t>
                      </a:r>
                      <a:r>
                        <a:rPr lang="en-US" sz="1200" baseline="0" dirty="0"/>
                        <a:t> 2015</a:t>
                      </a:r>
                      <a:endParaRPr lang="en-US" sz="1200" dirty="0"/>
                    </a:p>
                  </a:txBody>
                  <a:tcPr/>
                </a:tc>
                <a:tc>
                  <a:txBody>
                    <a:bodyPr/>
                    <a:lstStyle/>
                    <a:p>
                      <a:r>
                        <a:rPr lang="en-US" sz="1200" b="1" dirty="0"/>
                        <a:t>NEW SYNTAX. Known as ES2015</a:t>
                      </a:r>
                    </a:p>
                  </a:txBody>
                  <a:tcPr/>
                </a:tc>
                <a:extLst>
                  <a:ext uri="{0D108BD9-81ED-4DB2-BD59-A6C34878D82A}">
                    <a16:rowId xmlns:a16="http://schemas.microsoft.com/office/drawing/2014/main" val="10007"/>
                  </a:ext>
                </a:extLst>
              </a:tr>
              <a:tr h="269496">
                <a:tc>
                  <a:txBody>
                    <a:bodyPr/>
                    <a:lstStyle/>
                    <a:p>
                      <a:r>
                        <a:rPr lang="en-US" sz="1200" dirty="0"/>
                        <a:t>7</a:t>
                      </a:r>
                    </a:p>
                  </a:txBody>
                  <a:tcPr/>
                </a:tc>
                <a:tc>
                  <a:txBody>
                    <a:bodyPr/>
                    <a:lstStyle/>
                    <a:p>
                      <a:r>
                        <a:rPr lang="en-US" sz="1200" dirty="0"/>
                        <a:t>WIP</a:t>
                      </a:r>
                    </a:p>
                  </a:txBody>
                  <a:tcPr/>
                </a:tc>
                <a:tc>
                  <a:txBody>
                    <a:bodyPr/>
                    <a:lstStyle/>
                    <a:p>
                      <a:r>
                        <a:rPr lang="en-US" sz="1200" dirty="0"/>
                        <a:t>Very</a:t>
                      </a:r>
                      <a:r>
                        <a:rPr lang="en-US" sz="1200" baseline="0" dirty="0"/>
                        <a:t> early stage of development.</a:t>
                      </a:r>
                      <a:endParaRPr lang="en-US"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2382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556" r="5556"/>
          <a:stretch>
            <a:fillRect/>
          </a:stretch>
        </p:blipFill>
        <p:spPr/>
      </p:pic>
      <p:sp>
        <p:nvSpPr>
          <p:cNvPr id="3" name="Footer Placeholder 2"/>
          <p:cNvSpPr>
            <a:spLocks noGrp="1"/>
          </p:cNvSpPr>
          <p:nvPr>
            <p:ph type="ftr" sz="quarter" idx="11"/>
          </p:nvPr>
        </p:nvSpPr>
        <p:spPr/>
        <p:txBody>
          <a:bodyPr/>
          <a:lstStyle/>
          <a:p>
            <a:r>
              <a:rPr lang="en-US">
                <a:solidFill>
                  <a:schemeClr val="bg1"/>
                </a:solidFill>
              </a:rPr>
              <a:t>#WebNotWar - @RAMISAYAR</a:t>
            </a:r>
            <a:endParaRPr lang="en-US" dirty="0">
              <a:solidFill>
                <a:schemeClr val="bg1"/>
              </a:solidFill>
            </a:endParaRPr>
          </a:p>
        </p:txBody>
      </p:sp>
    </p:spTree>
    <p:extLst>
      <p:ext uri="{BB962C8B-B14F-4D97-AF65-F5344CB8AC3E}">
        <p14:creationId xmlns:p14="http://schemas.microsoft.com/office/powerpoint/2010/main" val="1651856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Support</a:t>
            </a:r>
          </a:p>
        </p:txBody>
      </p:sp>
      <p:sp>
        <p:nvSpPr>
          <p:cNvPr id="4" name="Footer Placeholder 3"/>
          <p:cNvSpPr>
            <a:spLocks noGrp="1"/>
          </p:cNvSpPr>
          <p:nvPr>
            <p:ph type="ftr" sz="quarter" idx="11"/>
          </p:nvPr>
        </p:nvSpPr>
        <p:spPr/>
        <p:txBody>
          <a:bodyPr/>
          <a:lstStyle/>
          <a:p>
            <a:r>
              <a:rPr lang="en-US"/>
              <a:t>#WebNotWar - @RAMISAYAR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52" y="1690688"/>
            <a:ext cx="10358096" cy="6858000"/>
          </a:xfrm>
          <a:prstGeom prst="rect">
            <a:avLst/>
          </a:prstGeom>
        </p:spPr>
      </p:pic>
    </p:spTree>
    <p:extLst>
      <p:ext uri="{BB962C8B-B14F-4D97-AF65-F5344CB8AC3E}">
        <p14:creationId xmlns:p14="http://schemas.microsoft.com/office/powerpoint/2010/main" val="2781953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Let’s take a look!</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1215774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ES2015 – Block Scoping</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3096842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Block Scoping</a:t>
            </a:r>
          </a:p>
        </p:txBody>
      </p:sp>
      <p:sp>
        <p:nvSpPr>
          <p:cNvPr id="4" name="Footer Placeholder 3"/>
          <p:cNvSpPr>
            <a:spLocks noGrp="1"/>
          </p:cNvSpPr>
          <p:nvPr>
            <p:ph type="ftr" sz="quarter" idx="11"/>
          </p:nvPr>
        </p:nvSpPr>
        <p:spPr/>
        <p:txBody>
          <a:bodyPr/>
          <a:lstStyle/>
          <a:p>
            <a:r>
              <a:rPr lang="en-US"/>
              <a:t>#WebNotWar - @RAMISAYAR</a:t>
            </a:r>
          </a:p>
        </p:txBody>
      </p:sp>
      <p:graphicFrame>
        <p:nvGraphicFramePr>
          <p:cNvPr id="5" name="Table 4"/>
          <p:cNvGraphicFramePr>
            <a:graphicFrameLocks noGrp="1"/>
          </p:cNvGraphicFramePr>
          <p:nvPr>
            <p:extLst>
              <p:ext uri="{D42A27DB-BD31-4B8C-83A1-F6EECF244321}">
                <p14:modId xmlns:p14="http://schemas.microsoft.com/office/powerpoint/2010/main" val="312294696"/>
              </p:ext>
            </p:extLst>
          </p:nvPr>
        </p:nvGraphicFramePr>
        <p:xfrm>
          <a:off x="838200" y="1900386"/>
          <a:ext cx="11156576" cy="2439543"/>
        </p:xfrm>
        <a:graphic>
          <a:graphicData uri="http://schemas.openxmlformats.org/drawingml/2006/table">
            <a:tbl>
              <a:tblPr firstRow="1" bandRow="1">
                <a:tableStyleId>{2D5ABB26-0587-4C30-8999-92F81FD0307C}</a:tableStyleId>
              </a:tblPr>
              <a:tblGrid>
                <a:gridCol w="9778150">
                  <a:extLst>
                    <a:ext uri="{9D8B030D-6E8A-4147-A177-3AD203B41FA5}">
                      <a16:colId xmlns:a16="http://schemas.microsoft.com/office/drawing/2014/main" val="20000"/>
                    </a:ext>
                  </a:extLst>
                </a:gridCol>
                <a:gridCol w="1378426">
                  <a:extLst>
                    <a:ext uri="{9D8B030D-6E8A-4147-A177-3AD203B41FA5}">
                      <a16:colId xmlns:a16="http://schemas.microsoft.com/office/drawing/2014/main" val="20001"/>
                    </a:ext>
                  </a:extLst>
                </a:gridCol>
              </a:tblGrid>
              <a:tr h="2388279">
                <a:tc>
                  <a:txBody>
                    <a:bodyPr/>
                    <a:lstStyle/>
                    <a:p>
                      <a:pPr marL="0" marR="0">
                        <a:lnSpc>
                          <a:spcPct val="107000"/>
                        </a:lnSpc>
                        <a:spcBef>
                          <a:spcPts val="0"/>
                        </a:spcBef>
                        <a:spcAft>
                          <a:spcPts val="0"/>
                        </a:spcAft>
                      </a:pPr>
                      <a:r>
                        <a:rPr lang="en-US" sz="2400" b="1" i="1" dirty="0" err="1">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var</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conf</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dirty="0" err="1">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MakeWebNotWar</a:t>
                      </a:r>
                      <a:r>
                        <a:rPr lang="en-US" sz="24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console</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log</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conf</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Prints '</a:t>
                      </a:r>
                      <a:r>
                        <a:rPr lang="en-US" sz="2400"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MakeWebNotWar</a:t>
                      </a:r>
                      <a:r>
                        <a:rPr lang="en-US" sz="24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b="1" i="1"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something</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n-US" sz="2400" b="1" i="1"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true</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400" b="1" i="1" dirty="0" err="1">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var</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conf</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'EVERYTHING IS FALSE'</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console</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log</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conf</a:t>
                      </a: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Prints '</a:t>
                      </a:r>
                      <a:r>
                        <a:rPr lang="en-US" sz="24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EVERYTHING IS FALSE</a:t>
                      </a:r>
                      <a:r>
                        <a:rPr lang="en-US" sz="24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p>
                  </a:txBody>
                  <a:tcPr/>
                </a:tc>
                <a:tc>
                  <a:txBody>
                    <a:bodyPr/>
                    <a:lstStyle/>
                    <a:p>
                      <a:endParaRPr lang="en-US" sz="2400" dirty="0"/>
                    </a:p>
                  </a:txBody>
                  <a:tcPr/>
                </a:tc>
                <a:extLst>
                  <a:ext uri="{0D108BD9-81ED-4DB2-BD59-A6C34878D82A}">
                    <a16:rowId xmlns:a16="http://schemas.microsoft.com/office/drawing/2014/main" val="10000"/>
                  </a:ext>
                </a:extLst>
              </a:tr>
            </a:tbl>
          </a:graphicData>
        </a:graphic>
      </p:graphicFrame>
      <p:sp>
        <p:nvSpPr>
          <p:cNvPr id="3" name="TextBox 2"/>
          <p:cNvSpPr txBox="1"/>
          <p:nvPr/>
        </p:nvSpPr>
        <p:spPr>
          <a:xfrm>
            <a:off x="838200" y="4211391"/>
            <a:ext cx="9401933" cy="830997"/>
          </a:xfrm>
          <a:prstGeom prst="rect">
            <a:avLst/>
          </a:prstGeom>
          <a:noFill/>
        </p:spPr>
        <p:txBody>
          <a:bodyPr wrap="none" rtlCol="0">
            <a:spAutoFit/>
          </a:bodyPr>
          <a:lstStyle/>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console</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log</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CONF</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Prints '</a:t>
            </a:r>
            <a:r>
              <a:rPr lang="en-US" sz="2400"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EVERYTHING IS FALSE</a:t>
            </a:r>
            <a:r>
              <a:rPr lang="en-US" sz="24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17993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678" b="7678"/>
          <a:stretch>
            <a:fillRect/>
          </a:stretch>
        </p:blipFill>
        <p:spPr/>
      </p:pic>
      <p:sp>
        <p:nvSpPr>
          <p:cNvPr id="5" name="Title 4"/>
          <p:cNvSpPr>
            <a:spLocks noGrp="1"/>
          </p:cNvSpPr>
          <p:nvPr>
            <p:ph type="title"/>
          </p:nvPr>
        </p:nvSpPr>
        <p:spPr/>
        <p:txBody>
          <a:bodyPr>
            <a:normAutofit/>
          </a:bodyPr>
          <a:lstStyle/>
          <a:p>
            <a:r>
              <a:rPr lang="en-US" dirty="0">
                <a:solidFill>
                  <a:schemeClr val="bg1"/>
                </a:solidFill>
              </a:rPr>
              <a:t>Wait… What?</a:t>
            </a:r>
            <a:br>
              <a:rPr lang="en-US" dirty="0">
                <a:solidFill>
                  <a:schemeClr val="bg1"/>
                </a:solidFill>
              </a:rPr>
            </a:br>
            <a:r>
              <a:rPr lang="en-US" sz="2200" dirty="0">
                <a:solidFill>
                  <a:schemeClr val="bg1"/>
                </a:solidFill>
              </a:rPr>
              <a:t>Copyright of </a:t>
            </a:r>
            <a:r>
              <a:rPr lang="en-US" sz="2200" dirty="0">
                <a:solidFill>
                  <a:schemeClr val="bg1"/>
                </a:solidFill>
                <a:hlinkClick r:id="rId3"/>
              </a:rPr>
              <a:t>Challiyil Eswaramangalath Pavithran Vipin</a:t>
            </a:r>
            <a:r>
              <a:rPr lang="en-US" sz="2200" dirty="0">
                <a:solidFill>
                  <a:schemeClr val="bg1"/>
                </a:solidFill>
              </a:rPr>
              <a:t>, this work is licensed under CC </a:t>
            </a:r>
            <a:r>
              <a:rPr lang="en-US" sz="2200" dirty="0">
                <a:solidFill>
                  <a:schemeClr val="bg1"/>
                </a:solidFill>
                <a:hlinkClick r:id="rId4"/>
              </a:rPr>
              <a:t>Attribution-</a:t>
            </a:r>
            <a:r>
              <a:rPr lang="en-US" sz="2200" dirty="0" err="1">
                <a:solidFill>
                  <a:schemeClr val="bg1"/>
                </a:solidFill>
                <a:hlinkClick r:id="rId4"/>
              </a:rPr>
              <a:t>ShareAlike</a:t>
            </a:r>
            <a:r>
              <a:rPr lang="en-US" sz="2200" dirty="0">
                <a:solidFill>
                  <a:schemeClr val="bg1"/>
                </a:solidFill>
                <a:hlinkClick r:id="rId4"/>
              </a:rPr>
              <a:t> 2.0 Generic License</a:t>
            </a:r>
            <a:r>
              <a:rPr lang="en-US" sz="2200" dirty="0">
                <a:solidFill>
                  <a:schemeClr val="bg1"/>
                </a:solidFill>
              </a:rPr>
              <a:t>.  </a:t>
            </a:r>
          </a:p>
        </p:txBody>
      </p:sp>
      <p:sp>
        <p:nvSpPr>
          <p:cNvPr id="4" name="Footer Placeholder 3"/>
          <p:cNvSpPr>
            <a:spLocks noGrp="1"/>
          </p:cNvSpPr>
          <p:nvPr>
            <p:ph type="ftr" sz="quarter" idx="11"/>
          </p:nvPr>
        </p:nvSpPr>
        <p:spPr/>
        <p:txBody>
          <a:bodyPr/>
          <a:lstStyle/>
          <a:p>
            <a:r>
              <a:rPr lang="en-US">
                <a:solidFill>
                  <a:schemeClr val="bg1"/>
                </a:solidFill>
              </a:rPr>
              <a:t>#WebNotWar - @RAMISAYAR</a:t>
            </a:r>
            <a:endParaRPr lang="en-US" dirty="0">
              <a:solidFill>
                <a:schemeClr val="bg1"/>
              </a:solidFill>
            </a:endParaRPr>
          </a:p>
        </p:txBody>
      </p:sp>
    </p:spTree>
    <p:extLst>
      <p:ext uri="{BB962C8B-B14F-4D97-AF65-F5344CB8AC3E}">
        <p14:creationId xmlns:p14="http://schemas.microsoft.com/office/powerpoint/2010/main" val="2807351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Block Scoping</a:t>
            </a:r>
          </a:p>
        </p:txBody>
      </p:sp>
      <p:sp>
        <p:nvSpPr>
          <p:cNvPr id="3" name="Content Placeholder 2"/>
          <p:cNvSpPr>
            <a:spLocks noGrp="1"/>
          </p:cNvSpPr>
          <p:nvPr>
            <p:ph idx="1"/>
          </p:nvPr>
        </p:nvSpPr>
        <p:spPr>
          <a:xfrm>
            <a:off x="838200" y="1825625"/>
            <a:ext cx="10515600" cy="551815"/>
          </a:xfrm>
        </p:spPr>
        <p:txBody>
          <a:bodyPr/>
          <a:lstStyle/>
          <a:p>
            <a:r>
              <a:rPr lang="en-US" dirty="0"/>
              <a:t>‘Hoisting’ in JavaScript</a:t>
            </a:r>
          </a:p>
        </p:txBody>
      </p:sp>
      <p:sp>
        <p:nvSpPr>
          <p:cNvPr id="4" name="Footer Placeholder 3"/>
          <p:cNvSpPr>
            <a:spLocks noGrp="1"/>
          </p:cNvSpPr>
          <p:nvPr>
            <p:ph type="ftr" sz="quarter" idx="11"/>
          </p:nvPr>
        </p:nvSpPr>
        <p:spPr/>
        <p:txBody>
          <a:bodyPr/>
          <a:lstStyle/>
          <a:p>
            <a:r>
              <a:rPr lang="en-US"/>
              <a:t>#WebNotWar - @RAMISAYAR</a:t>
            </a:r>
          </a:p>
        </p:txBody>
      </p:sp>
      <p:graphicFrame>
        <p:nvGraphicFramePr>
          <p:cNvPr id="5" name="Table 4"/>
          <p:cNvGraphicFramePr>
            <a:graphicFrameLocks noGrp="1"/>
          </p:cNvGraphicFramePr>
          <p:nvPr>
            <p:extLst>
              <p:ext uri="{D42A27DB-BD31-4B8C-83A1-F6EECF244321}">
                <p14:modId xmlns:p14="http://schemas.microsoft.com/office/powerpoint/2010/main" val="1002733418"/>
              </p:ext>
            </p:extLst>
          </p:nvPr>
        </p:nvGraphicFramePr>
        <p:xfrm>
          <a:off x="838200" y="2377440"/>
          <a:ext cx="5348152" cy="2732913"/>
        </p:xfrm>
        <a:graphic>
          <a:graphicData uri="http://schemas.openxmlformats.org/drawingml/2006/table">
            <a:tbl>
              <a:tblPr firstRow="1" bandRow="1">
                <a:tableStyleId>{2D5ABB26-0587-4C30-8999-92F81FD0307C}</a:tableStyleId>
              </a:tblPr>
              <a:tblGrid>
                <a:gridCol w="5348152">
                  <a:extLst>
                    <a:ext uri="{9D8B030D-6E8A-4147-A177-3AD203B41FA5}">
                      <a16:colId xmlns:a16="http://schemas.microsoft.com/office/drawing/2014/main" val="20000"/>
                    </a:ext>
                  </a:extLst>
                </a:gridCol>
              </a:tblGrid>
              <a:tr h="370840">
                <a:tc>
                  <a:txBody>
                    <a:bodyPr/>
                    <a:lstStyle/>
                    <a:p>
                      <a:pPr marL="0" marR="0">
                        <a:lnSpc>
                          <a:spcPct val="107000"/>
                        </a:lnSpc>
                        <a:spcBef>
                          <a:spcPts val="0"/>
                        </a:spcBef>
                        <a:spcAft>
                          <a:spcPts val="0"/>
                        </a:spcAft>
                      </a:pPr>
                      <a:r>
                        <a:rPr lang="en-US" sz="1800" b="1" i="1"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var</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foo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err="1">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MakeWebNotWar</a:t>
                      </a:r>
                      <a:r>
                        <a:rPr lang="en-US" sz="18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i="1"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bar</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console</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log</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foo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bar</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Prints '</a:t>
                      </a:r>
                      <a:r>
                        <a:rPr lang="en-US" sz="1800"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MakeWebNotWar</a:t>
                      </a: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undefined'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i="1"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var</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bar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'2015'</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console</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log</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foo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bar</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Prints '</a:t>
                      </a:r>
                      <a:r>
                        <a:rPr lang="en-US" sz="1800"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MakeWebNotWar</a:t>
                      </a: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2015'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bl>
          </a:graphicData>
        </a:graphic>
      </p:graphicFrame>
      <p:sp>
        <p:nvSpPr>
          <p:cNvPr id="6" name="TextBox 5"/>
          <p:cNvSpPr txBox="1"/>
          <p:nvPr/>
        </p:nvSpPr>
        <p:spPr>
          <a:xfrm>
            <a:off x="838200" y="5054199"/>
            <a:ext cx="11379462" cy="1384995"/>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Open Sans Light" panose="020B0306030504020204" pitchFamily="34" charset="0"/>
                <a:ea typeface="Open Sans Light" panose="020B0306030504020204" pitchFamily="34" charset="0"/>
                <a:cs typeface="Open Sans Light" panose="020B0306030504020204" pitchFamily="34" charset="0"/>
              </a:rPr>
              <a:t>Variables are ‘hoisted’ to the top even if they will never be executed</a:t>
            </a:r>
          </a:p>
          <a:p>
            <a:r>
              <a:rPr lang="en-US" sz="2800" dirty="0">
                <a:latin typeface="Open Sans Light" panose="020B0306030504020204" pitchFamily="34" charset="0"/>
                <a:ea typeface="Open Sans Light" panose="020B0306030504020204" pitchFamily="34" charset="0"/>
                <a:cs typeface="Open Sans Light" panose="020B0306030504020204" pitchFamily="34" charset="0"/>
              </a:rPr>
              <a:t> in any statement.</a:t>
            </a:r>
          </a:p>
          <a:p>
            <a:pPr marL="457200" indent="-457200">
              <a:buFont typeface="Arial" panose="020B0604020202020204" pitchFamily="34" charset="0"/>
              <a:buChar char="•"/>
            </a:pPr>
            <a:r>
              <a:rPr lang="en-US" sz="2800" dirty="0">
                <a:latin typeface="Open Sans Light" panose="020B0306030504020204" pitchFamily="34" charset="0"/>
                <a:ea typeface="Open Sans Light" panose="020B0306030504020204" pitchFamily="34" charset="0"/>
                <a:cs typeface="Open Sans Light" panose="020B0306030504020204" pitchFamily="34" charset="0"/>
              </a:rPr>
              <a:t>You can enforce ‘hoisting’ syntactically with </a:t>
            </a:r>
            <a:r>
              <a:rPr lang="en-US" sz="2800" dirty="0" err="1">
                <a:latin typeface="Open Sans Light" panose="020B0306030504020204" pitchFamily="34" charset="0"/>
                <a:ea typeface="Open Sans Light" panose="020B0306030504020204" pitchFamily="34" charset="0"/>
                <a:cs typeface="Open Sans Light" panose="020B0306030504020204" pitchFamily="34" charset="0"/>
              </a:rPr>
              <a:t>JSLint</a:t>
            </a:r>
            <a:r>
              <a:rPr lang="en-US" sz="28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2800" dirty="0" err="1">
                <a:latin typeface="Open Sans Light" panose="020B0306030504020204" pitchFamily="34" charset="0"/>
                <a:ea typeface="Open Sans Light" panose="020B0306030504020204" pitchFamily="34" charset="0"/>
                <a:cs typeface="Open Sans Light" panose="020B0306030504020204" pitchFamily="34" charset="0"/>
              </a:rPr>
              <a:t>onevar</a:t>
            </a:r>
            <a:r>
              <a:rPr lang="en-US" sz="2800" dirty="0">
                <a:latin typeface="Open Sans Light" panose="020B0306030504020204" pitchFamily="34" charset="0"/>
                <a:ea typeface="Open Sans Light" panose="020B0306030504020204" pitchFamily="34" charset="0"/>
                <a:cs typeface="Open Sans Light" panose="020B0306030504020204" pitchFamily="34" charset="0"/>
              </a:rPr>
              <a:t>’.</a:t>
            </a:r>
          </a:p>
        </p:txBody>
      </p:sp>
      <p:sp>
        <p:nvSpPr>
          <p:cNvPr id="7" name="TextBox 6"/>
          <p:cNvSpPr txBox="1"/>
          <p:nvPr/>
        </p:nvSpPr>
        <p:spPr>
          <a:xfrm>
            <a:off x="6237668" y="2377440"/>
            <a:ext cx="5561138" cy="2759602"/>
          </a:xfrm>
          <a:prstGeom prst="rect">
            <a:avLst/>
          </a:prstGeom>
          <a:noFill/>
        </p:spPr>
        <p:txBody>
          <a:bodyPr wrap="none" rtlCol="0">
            <a:spAutoFit/>
          </a:bodyPr>
          <a:lstStyle/>
          <a:p>
            <a:pPr>
              <a:lnSpc>
                <a:spcPct val="107000"/>
              </a:lnSpc>
            </a:pPr>
            <a:r>
              <a:rPr lang="en-US" b="1" i="1" dirty="0" err="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var</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foo</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bar</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foo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MakeWebNotWar</a:t>
            </a:r>
            <a:r>
              <a:rPr lang="en-US"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i="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if</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bar</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console</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log</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foo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bar</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Prints ‘</a:t>
            </a:r>
            <a:r>
              <a:rPr lang="en-US" dirty="0" err="1">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MakeWebNotWar</a:t>
            </a:r>
            <a:r>
              <a:rPr lang="en-US"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undefined'</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bar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'2015'</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console</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log</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foo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bar</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Prints '</a:t>
            </a:r>
            <a:r>
              <a:rPr lang="en-US" dirty="0" err="1">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MakeWebNotWar</a:t>
            </a:r>
            <a:r>
              <a:rPr lang="en-US"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2015'</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Arrow Connector 8"/>
          <p:cNvCxnSpPr/>
          <p:nvPr/>
        </p:nvCxnSpPr>
        <p:spPr>
          <a:xfrm flipV="1">
            <a:off x="4356847" y="2770094"/>
            <a:ext cx="1829505" cy="15419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688541" y="2537012"/>
            <a:ext cx="1398494" cy="179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50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Block Scoping</a:t>
            </a:r>
          </a:p>
        </p:txBody>
      </p:sp>
      <p:sp>
        <p:nvSpPr>
          <p:cNvPr id="3" name="Content Placeholder 2"/>
          <p:cNvSpPr>
            <a:spLocks noGrp="1"/>
          </p:cNvSpPr>
          <p:nvPr>
            <p:ph idx="1"/>
          </p:nvPr>
        </p:nvSpPr>
        <p:spPr>
          <a:xfrm>
            <a:off x="838200" y="1825625"/>
            <a:ext cx="10515600" cy="4196352"/>
          </a:xfrm>
        </p:spPr>
        <p:txBody>
          <a:bodyPr>
            <a:normAutofit/>
          </a:bodyPr>
          <a:lstStyle/>
          <a:p>
            <a:r>
              <a:rPr lang="en-US" sz="3200" dirty="0"/>
              <a:t>ES2015 introduces ‘</a:t>
            </a:r>
            <a:r>
              <a:rPr lang="en-US" sz="3200" b="1" dirty="0"/>
              <a:t>let</a:t>
            </a:r>
            <a:r>
              <a:rPr lang="en-US" sz="3200" dirty="0"/>
              <a:t>’ &amp; ‘</a:t>
            </a:r>
            <a:r>
              <a:rPr lang="en-US" sz="3200" b="1" dirty="0" err="1"/>
              <a:t>const</a:t>
            </a:r>
            <a:r>
              <a:rPr lang="en-US" sz="3200" dirty="0"/>
              <a:t>’.</a:t>
            </a:r>
          </a:p>
          <a:p>
            <a:endParaRPr lang="en-US" sz="3200" dirty="0"/>
          </a:p>
          <a:p>
            <a:r>
              <a:rPr lang="en-US" sz="3200" dirty="0"/>
              <a:t>Variables declared with ‘let’ are scoped to the block statement. </a:t>
            </a:r>
          </a:p>
          <a:p>
            <a:r>
              <a:rPr lang="en-US" sz="3200" dirty="0"/>
              <a:t>This is inline with other C-like languages like Java, C++, etc. </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767623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Block Scoping</a:t>
            </a:r>
          </a:p>
        </p:txBody>
      </p:sp>
      <p:sp>
        <p:nvSpPr>
          <p:cNvPr id="3" name="Content Placeholder 2"/>
          <p:cNvSpPr>
            <a:spLocks noGrp="1"/>
          </p:cNvSpPr>
          <p:nvPr>
            <p:ph idx="1"/>
          </p:nvPr>
        </p:nvSpPr>
        <p:spPr>
          <a:xfrm>
            <a:off x="838200" y="1825625"/>
            <a:ext cx="10515600" cy="551815"/>
          </a:xfrm>
        </p:spPr>
        <p:txBody>
          <a:bodyPr>
            <a:normAutofit/>
          </a:bodyPr>
          <a:lstStyle/>
          <a:p>
            <a:r>
              <a:rPr lang="en-US" sz="3200" dirty="0"/>
              <a:t>Variable ‘foo’ declared with ‘</a:t>
            </a:r>
            <a:r>
              <a:rPr lang="en-US" sz="3200" b="1" dirty="0"/>
              <a:t>let</a:t>
            </a:r>
            <a:r>
              <a:rPr lang="en-US" sz="3200" dirty="0"/>
              <a:t>’.</a:t>
            </a:r>
          </a:p>
        </p:txBody>
      </p:sp>
      <p:sp>
        <p:nvSpPr>
          <p:cNvPr id="4" name="Footer Placeholder 3"/>
          <p:cNvSpPr>
            <a:spLocks noGrp="1"/>
          </p:cNvSpPr>
          <p:nvPr>
            <p:ph type="ftr" sz="quarter" idx="11"/>
          </p:nvPr>
        </p:nvSpPr>
        <p:spPr/>
        <p:txBody>
          <a:bodyPr/>
          <a:lstStyle/>
          <a:p>
            <a:r>
              <a:rPr lang="en-US"/>
              <a:t>#WebNotWar - @RAMISAYAR</a:t>
            </a:r>
          </a:p>
        </p:txBody>
      </p:sp>
      <p:graphicFrame>
        <p:nvGraphicFramePr>
          <p:cNvPr id="5" name="Table 4"/>
          <p:cNvGraphicFramePr>
            <a:graphicFrameLocks noGrp="1"/>
          </p:cNvGraphicFramePr>
          <p:nvPr>
            <p:extLst>
              <p:ext uri="{D42A27DB-BD31-4B8C-83A1-F6EECF244321}">
                <p14:modId xmlns:p14="http://schemas.microsoft.com/office/powerpoint/2010/main" val="1586132763"/>
              </p:ext>
            </p:extLst>
          </p:nvPr>
        </p:nvGraphicFramePr>
        <p:xfrm>
          <a:off x="838200" y="2377440"/>
          <a:ext cx="5348152" cy="2537270"/>
        </p:xfrm>
        <a:graphic>
          <a:graphicData uri="http://schemas.openxmlformats.org/drawingml/2006/table">
            <a:tbl>
              <a:tblPr firstRow="1" bandRow="1">
                <a:tableStyleId>{2D5ABB26-0587-4C30-8999-92F81FD0307C}</a:tableStyleId>
              </a:tblPr>
              <a:tblGrid>
                <a:gridCol w="5348152">
                  <a:extLst>
                    <a:ext uri="{9D8B030D-6E8A-4147-A177-3AD203B41FA5}">
                      <a16:colId xmlns:a16="http://schemas.microsoft.com/office/drawing/2014/main" val="20000"/>
                    </a:ext>
                  </a:extLst>
                </a:gridCol>
              </a:tblGrid>
              <a:tr h="370840">
                <a:tc>
                  <a:txBody>
                    <a:bodyPr/>
                    <a:lstStyle/>
                    <a:p>
                      <a:pPr marL="0" marR="0">
                        <a:lnSpc>
                          <a:spcPct val="107000"/>
                        </a:lnSpc>
                        <a:spcBef>
                          <a:spcPts val="0"/>
                        </a:spcBef>
                        <a:spcAft>
                          <a:spcPts val="0"/>
                        </a:spcAft>
                      </a:pPr>
                      <a:r>
                        <a:rPr lang="en-US" sz="1800" b="1" i="1" dirty="0">
                          <a:solidFill>
                            <a:srgbClr val="002060"/>
                          </a:solidFill>
                          <a:effectLst/>
                          <a:latin typeface="Courier New" panose="02070309020205020404" pitchFamily="49" charset="0"/>
                          <a:ea typeface="Times New Roman" panose="02020603050405020304" pitchFamily="18" charset="0"/>
                          <a:cs typeface="Times New Roman" panose="02020603050405020304" pitchFamily="18" charset="0"/>
                        </a:rPr>
                        <a:t>let</a:t>
                      </a:r>
                      <a:r>
                        <a:rPr lang="en-US" sz="1800" dirty="0">
                          <a:solidFill>
                            <a:srgbClr val="00206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foo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'JS'</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console</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log</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foo</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Prints 'JS'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i="1"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b="1" i="1"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true</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i="1" dirty="0">
                          <a:solidFill>
                            <a:srgbClr val="002060"/>
                          </a:solidFill>
                          <a:effectLst/>
                          <a:latin typeface="Courier New" panose="02070309020205020404" pitchFamily="49" charset="0"/>
                          <a:ea typeface="Times New Roman" panose="02020603050405020304" pitchFamily="18" charset="0"/>
                          <a:cs typeface="Times New Roman" panose="02020603050405020304" pitchFamily="18" charset="0"/>
                        </a:rPr>
                        <a:t>let</a:t>
                      </a:r>
                      <a:r>
                        <a:rPr lang="en-US" sz="1800" dirty="0">
                          <a:solidFill>
                            <a:srgbClr val="00206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foo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'BAR'</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console</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log</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foo</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Prints 'BAR'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console</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log</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foo</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Prints 'JS'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txBody>
                  <a:tcPr/>
                </a:tc>
                <a:extLst>
                  <a:ext uri="{0D108BD9-81ED-4DB2-BD59-A6C34878D82A}">
                    <a16:rowId xmlns:a16="http://schemas.microsoft.com/office/drawing/2014/main" val="10000"/>
                  </a:ext>
                </a:extLst>
              </a:tr>
            </a:tbl>
          </a:graphicData>
        </a:graphic>
      </p:graphicFrame>
      <p:sp>
        <p:nvSpPr>
          <p:cNvPr id="6" name="Content Placeholder 2"/>
          <p:cNvSpPr txBox="1">
            <a:spLocks/>
          </p:cNvSpPr>
          <p:nvPr/>
        </p:nvSpPr>
        <p:spPr>
          <a:xfrm>
            <a:off x="838200" y="4655910"/>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No ‘hoisting’ of variables when declared with ‘</a:t>
            </a:r>
            <a:r>
              <a:rPr lang="en-US" sz="3200" b="1" dirty="0"/>
              <a:t>let</a:t>
            </a:r>
            <a:r>
              <a:rPr lang="en-US" sz="3200" dirty="0"/>
              <a:t>’.</a:t>
            </a:r>
          </a:p>
        </p:txBody>
      </p:sp>
    </p:spTree>
    <p:extLst>
      <p:ext uri="{BB962C8B-B14F-4D97-AF65-F5344CB8AC3E}">
        <p14:creationId xmlns:p14="http://schemas.microsoft.com/office/powerpoint/2010/main" val="15937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Block Scoping</a:t>
            </a:r>
          </a:p>
        </p:txBody>
      </p:sp>
      <p:sp>
        <p:nvSpPr>
          <p:cNvPr id="3" name="Content Placeholder 2"/>
          <p:cNvSpPr>
            <a:spLocks noGrp="1"/>
          </p:cNvSpPr>
          <p:nvPr>
            <p:ph idx="1"/>
          </p:nvPr>
        </p:nvSpPr>
        <p:spPr>
          <a:xfrm>
            <a:off x="838200" y="1825625"/>
            <a:ext cx="10515600" cy="551815"/>
          </a:xfrm>
        </p:spPr>
        <p:txBody>
          <a:bodyPr>
            <a:normAutofit fontScale="85000" lnSpcReduction="10000"/>
          </a:bodyPr>
          <a:lstStyle/>
          <a:p>
            <a:r>
              <a:rPr lang="en-US" sz="3300" dirty="0"/>
              <a:t>Variable ‘foo’ declared with ‘</a:t>
            </a:r>
            <a:r>
              <a:rPr lang="en-US" sz="3300" b="1" dirty="0" err="1"/>
              <a:t>const</a:t>
            </a:r>
            <a:r>
              <a:rPr lang="en-US" sz="3300" dirty="0"/>
              <a:t>’ is also scoped to the block.</a:t>
            </a:r>
          </a:p>
          <a:p>
            <a:endParaRPr lang="en-US" dirty="0"/>
          </a:p>
        </p:txBody>
      </p:sp>
      <p:sp>
        <p:nvSpPr>
          <p:cNvPr id="4" name="Footer Placeholder 3"/>
          <p:cNvSpPr>
            <a:spLocks noGrp="1"/>
          </p:cNvSpPr>
          <p:nvPr>
            <p:ph type="ftr" sz="quarter" idx="11"/>
          </p:nvPr>
        </p:nvSpPr>
        <p:spPr/>
        <p:txBody>
          <a:bodyPr/>
          <a:lstStyle/>
          <a:p>
            <a:r>
              <a:rPr lang="en-US"/>
              <a:t>#WebNotWar - @RAMISAYAR</a:t>
            </a:r>
          </a:p>
        </p:txBody>
      </p:sp>
      <p:graphicFrame>
        <p:nvGraphicFramePr>
          <p:cNvPr id="5" name="Table 4"/>
          <p:cNvGraphicFramePr>
            <a:graphicFrameLocks noGrp="1"/>
          </p:cNvGraphicFramePr>
          <p:nvPr>
            <p:extLst>
              <p:ext uri="{D42A27DB-BD31-4B8C-83A1-F6EECF244321}">
                <p14:modId xmlns:p14="http://schemas.microsoft.com/office/powerpoint/2010/main" val="370265253"/>
              </p:ext>
            </p:extLst>
          </p:nvPr>
        </p:nvGraphicFramePr>
        <p:xfrm>
          <a:off x="838200" y="2377440"/>
          <a:ext cx="11231880" cy="3124264"/>
        </p:xfrm>
        <a:graphic>
          <a:graphicData uri="http://schemas.openxmlformats.org/drawingml/2006/table">
            <a:tbl>
              <a:tblPr firstRow="1" bandRow="1">
                <a:tableStyleId>{2D5ABB26-0587-4C30-8999-92F81FD0307C}</a:tableStyleId>
              </a:tblPr>
              <a:tblGrid>
                <a:gridCol w="11231880">
                  <a:extLst>
                    <a:ext uri="{9D8B030D-6E8A-4147-A177-3AD203B41FA5}">
                      <a16:colId xmlns:a16="http://schemas.microsoft.com/office/drawing/2014/main" val="20000"/>
                    </a:ext>
                  </a:extLst>
                </a:gridCol>
              </a:tblGrid>
              <a:tr h="370840">
                <a:tc>
                  <a:txBody>
                    <a:bodyPr/>
                    <a:lstStyle/>
                    <a:p>
                      <a:pPr marL="0" marR="0">
                        <a:lnSpc>
                          <a:spcPct val="107000"/>
                        </a:lnSpc>
                        <a:spcBef>
                          <a:spcPts val="0"/>
                        </a:spcBef>
                        <a:spcAft>
                          <a:spcPts val="0"/>
                        </a:spcAft>
                      </a:pPr>
                      <a:r>
                        <a:rPr lang="en-US" sz="1800" b="1" i="1" dirty="0" err="1">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const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foo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'JS'</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console</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log</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foo</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Prints 'JS'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i="1"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b="1" i="1" dirty="0">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true</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i="1" dirty="0">
                          <a:solidFill>
                            <a:srgbClr val="002060"/>
                          </a:solidFill>
                          <a:effectLst/>
                          <a:latin typeface="Courier New" panose="02070309020205020404" pitchFamily="49" charset="0"/>
                          <a:ea typeface="Times New Roman" panose="02020603050405020304" pitchFamily="18" charset="0"/>
                          <a:cs typeface="Times New Roman" panose="02020603050405020304" pitchFamily="18" charset="0"/>
                        </a:rPr>
                        <a:t>let</a:t>
                      </a:r>
                      <a:r>
                        <a:rPr lang="en-US" sz="1800" dirty="0">
                          <a:solidFill>
                            <a:srgbClr val="00206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foo </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808080"/>
                          </a:solidFill>
                          <a:effectLst/>
                          <a:latin typeface="Courier New" panose="02070309020205020404" pitchFamily="49" charset="0"/>
                          <a:ea typeface="Times New Roman" panose="02020603050405020304" pitchFamily="18" charset="0"/>
                          <a:cs typeface="Times New Roman" panose="02020603050405020304" pitchFamily="18" charset="0"/>
                        </a:rPr>
                        <a:t>'BAR'</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console</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log</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foo</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Prints 'BAR'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foo = 'BAR';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The above line causes “</a:t>
                      </a:r>
                      <a:r>
                        <a:rPr lang="en-US" sz="1800"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SyntaxError</a:t>
                      </a: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Assignment to constant variable.”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console</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log</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foo</a:t>
                      </a:r>
                      <a:r>
                        <a:rPr lang="en-US" sz="18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 Prints 'JS'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53991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ES2015 – Destructuring </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2423314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7654" b="7654"/>
          <a:stretch>
            <a:fillRect/>
          </a:stretch>
        </p:blipFill>
        <p:spPr/>
      </p:pic>
      <p:sp>
        <p:nvSpPr>
          <p:cNvPr id="3" name="Title 2"/>
          <p:cNvSpPr>
            <a:spLocks noGrp="1"/>
          </p:cNvSpPr>
          <p:nvPr>
            <p:ph type="title"/>
          </p:nvPr>
        </p:nvSpPr>
        <p:spPr/>
        <p:txBody>
          <a:bodyPr>
            <a:normAutofit/>
          </a:bodyPr>
          <a:lstStyle/>
          <a:p>
            <a:r>
              <a:rPr lang="en-US" dirty="0">
                <a:solidFill>
                  <a:schemeClr val="bg1"/>
                </a:solidFill>
              </a:rPr>
              <a:t>Websites Need To Work Here.</a:t>
            </a:r>
            <a:br>
              <a:rPr lang="en-US" dirty="0">
                <a:solidFill>
                  <a:schemeClr val="bg1"/>
                </a:solidFill>
              </a:rPr>
            </a:br>
            <a:r>
              <a:rPr lang="en-US" sz="2000" dirty="0">
                <a:solidFill>
                  <a:schemeClr val="bg1"/>
                </a:solidFill>
              </a:rPr>
              <a:t>Licensed Under </a:t>
            </a:r>
            <a:r>
              <a:rPr lang="en-US" sz="2000" u="sng" dirty="0">
                <a:hlinkClick r:id="rId3"/>
              </a:rPr>
              <a:t>Creative Commons Zero</a:t>
            </a:r>
            <a:r>
              <a:rPr lang="en-US" sz="2000" dirty="0">
                <a:solidFill>
                  <a:schemeClr val="bg1"/>
                </a:solidFill>
              </a:rPr>
              <a:t> from </a:t>
            </a:r>
            <a:r>
              <a:rPr lang="en-US" sz="2000" dirty="0">
                <a:solidFill>
                  <a:schemeClr val="bg1"/>
                </a:solidFill>
                <a:hlinkClick r:id="rId4"/>
              </a:rPr>
              <a:t>David Marcu</a:t>
            </a:r>
            <a:r>
              <a:rPr lang="en-US" sz="2000" dirty="0">
                <a:solidFill>
                  <a:schemeClr val="bg1"/>
                </a:solidFill>
              </a:rPr>
              <a:t>.</a:t>
            </a:r>
            <a:endParaRPr lang="en-US" sz="4400" dirty="0">
              <a:solidFill>
                <a:schemeClr val="bg1"/>
              </a:solidFill>
            </a:endParaRPr>
          </a:p>
        </p:txBody>
      </p:sp>
      <p:sp>
        <p:nvSpPr>
          <p:cNvPr id="4" name="Footer Placeholder 3"/>
          <p:cNvSpPr>
            <a:spLocks noGrp="1"/>
          </p:cNvSpPr>
          <p:nvPr>
            <p:ph type="ftr" sz="quarter" idx="11"/>
          </p:nvPr>
        </p:nvSpPr>
        <p:spPr/>
        <p:txBody>
          <a:bodyPr/>
          <a:lstStyle/>
          <a:p>
            <a:r>
              <a:rPr lang="en-US" dirty="0"/>
              <a:t>#</a:t>
            </a:r>
            <a:r>
              <a:rPr lang="en-US" dirty="0" err="1"/>
              <a:t>WebNotWar</a:t>
            </a:r>
            <a:r>
              <a:rPr lang="en-US" dirty="0"/>
              <a:t> - @RAMISAYAR</a:t>
            </a:r>
          </a:p>
        </p:txBody>
      </p:sp>
    </p:spTree>
    <p:extLst>
      <p:ext uri="{BB962C8B-B14F-4D97-AF65-F5344CB8AC3E}">
        <p14:creationId xmlns:p14="http://schemas.microsoft.com/office/powerpoint/2010/main" val="135656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Destructuring</a:t>
            </a:r>
          </a:p>
        </p:txBody>
      </p:sp>
      <p:sp>
        <p:nvSpPr>
          <p:cNvPr id="3" name="Content Placeholder 2"/>
          <p:cNvSpPr>
            <a:spLocks noGrp="1"/>
          </p:cNvSpPr>
          <p:nvPr>
            <p:ph idx="1"/>
          </p:nvPr>
        </p:nvSpPr>
        <p:spPr>
          <a:xfrm>
            <a:off x="838200" y="1825626"/>
            <a:ext cx="10515600" cy="4214566"/>
          </a:xfrm>
        </p:spPr>
        <p:txBody>
          <a:bodyPr>
            <a:noAutofit/>
          </a:bodyPr>
          <a:lstStyle/>
          <a:p>
            <a:r>
              <a:rPr lang="en-US" sz="3200" dirty="0"/>
              <a:t>Destructuring is a syntax feature that allows you to pattern match values to variables or properties. </a:t>
            </a:r>
          </a:p>
          <a:p>
            <a:endParaRPr lang="en-US" sz="2400" dirty="0"/>
          </a:p>
          <a:p>
            <a:pPr marL="0" marR="0" indent="0">
              <a:lnSpc>
                <a:spcPct val="107000"/>
              </a:lnSpc>
              <a:spcBef>
                <a:spcPts val="0"/>
              </a:spcBef>
              <a:spcAft>
                <a:spcPts val="0"/>
              </a:spcAft>
              <a:buNone/>
            </a:pPr>
            <a:r>
              <a:rPr lang="en-US" sz="2400" b="1" i="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var</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foo</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bar</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ABC</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'bar'</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'foo'</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3</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console</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log</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foo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bar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ABC</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4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Prints 'bar foo 3'</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400" b="1" i="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var</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foo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'bar'</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bar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'foo'</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ABC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3</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console</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log</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foo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bar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ABC</a:t>
            </a:r>
            <a:r>
              <a:rPr lang="en-US" sz="24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4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Prints 'bar foo 3'</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3096183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Destructuring</a:t>
            </a:r>
          </a:p>
        </p:txBody>
      </p:sp>
      <p:sp>
        <p:nvSpPr>
          <p:cNvPr id="3" name="Content Placeholder 2"/>
          <p:cNvSpPr>
            <a:spLocks noGrp="1"/>
          </p:cNvSpPr>
          <p:nvPr>
            <p:ph idx="1"/>
          </p:nvPr>
        </p:nvSpPr>
        <p:spPr>
          <a:xfrm>
            <a:off x="838200" y="1825626"/>
            <a:ext cx="10515600" cy="1231084"/>
          </a:xfrm>
        </p:spPr>
        <p:txBody>
          <a:bodyPr>
            <a:noAutofit/>
          </a:bodyPr>
          <a:lstStyle/>
          <a:p>
            <a:r>
              <a:rPr lang="en-US" sz="3200" dirty="0" err="1"/>
              <a:t>Destructuring</a:t>
            </a:r>
            <a:r>
              <a:rPr lang="en-US" sz="3200" dirty="0"/>
              <a:t> can be used to swap variables without a temporary variable.</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1606141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432" b="16432"/>
          <a:stretch>
            <a:fillRect/>
          </a:stretch>
        </p:blipFill>
        <p:spPr/>
      </p:pic>
      <p:sp>
        <p:nvSpPr>
          <p:cNvPr id="5" name="Title 4"/>
          <p:cNvSpPr>
            <a:spLocks noGrp="1"/>
          </p:cNvSpPr>
          <p:nvPr>
            <p:ph type="title"/>
          </p:nvPr>
        </p:nvSpPr>
        <p:spPr/>
        <p:txBody>
          <a:bodyPr>
            <a:normAutofit/>
          </a:bodyPr>
          <a:lstStyle/>
          <a:p>
            <a:r>
              <a:rPr lang="en-US" dirty="0">
                <a:solidFill>
                  <a:schemeClr val="bg1"/>
                </a:solidFill>
              </a:rPr>
              <a:t>Wait… What?</a:t>
            </a:r>
            <a:br>
              <a:rPr lang="en-US" dirty="0">
                <a:solidFill>
                  <a:schemeClr val="bg1"/>
                </a:solidFill>
              </a:rPr>
            </a:br>
            <a:r>
              <a:rPr lang="en-US" sz="2200" dirty="0">
                <a:solidFill>
                  <a:schemeClr val="bg1"/>
                </a:solidFill>
              </a:rPr>
              <a:t>Copyright of </a:t>
            </a:r>
            <a:r>
              <a:rPr lang="en-US" sz="2200" dirty="0">
                <a:solidFill>
                  <a:schemeClr val="bg1"/>
                </a:solidFill>
                <a:hlinkClick r:id="rId3"/>
              </a:rPr>
              <a:t>Mary </a:t>
            </a:r>
            <a:r>
              <a:rPr lang="en-US" sz="2200" dirty="0" err="1">
                <a:solidFill>
                  <a:schemeClr val="bg1"/>
                </a:solidFill>
                <a:hlinkClick r:id="rId3"/>
              </a:rPr>
              <a:t>Shattock</a:t>
            </a:r>
            <a:r>
              <a:rPr lang="en-US" sz="2200" dirty="0">
                <a:solidFill>
                  <a:schemeClr val="bg1"/>
                </a:solidFill>
              </a:rPr>
              <a:t>, this work is licensed under CC </a:t>
            </a:r>
            <a:r>
              <a:rPr lang="en-US" sz="2200" dirty="0">
                <a:solidFill>
                  <a:schemeClr val="bg1"/>
                </a:solidFill>
                <a:hlinkClick r:id="rId4"/>
              </a:rPr>
              <a:t>Attribution-</a:t>
            </a:r>
            <a:r>
              <a:rPr lang="en-US" sz="2200" dirty="0" err="1">
                <a:solidFill>
                  <a:schemeClr val="bg1"/>
                </a:solidFill>
                <a:hlinkClick r:id="rId4"/>
              </a:rPr>
              <a:t>ShareAlike</a:t>
            </a:r>
            <a:r>
              <a:rPr lang="en-US" sz="2200" dirty="0">
                <a:solidFill>
                  <a:schemeClr val="bg1"/>
                </a:solidFill>
                <a:hlinkClick r:id="rId4"/>
              </a:rPr>
              <a:t> 2.0 Generic License</a:t>
            </a:r>
            <a:r>
              <a:rPr lang="en-US" sz="2200" dirty="0">
                <a:solidFill>
                  <a:schemeClr val="bg1"/>
                </a:solidFill>
              </a:rPr>
              <a:t>.  </a:t>
            </a:r>
          </a:p>
        </p:txBody>
      </p:sp>
      <p:sp>
        <p:nvSpPr>
          <p:cNvPr id="4" name="Footer Placeholder 3"/>
          <p:cNvSpPr>
            <a:spLocks noGrp="1"/>
          </p:cNvSpPr>
          <p:nvPr>
            <p:ph type="ftr" sz="quarter" idx="11"/>
          </p:nvPr>
        </p:nvSpPr>
        <p:spPr/>
        <p:txBody>
          <a:bodyPr/>
          <a:lstStyle/>
          <a:p>
            <a:r>
              <a:rPr lang="en-US">
                <a:solidFill>
                  <a:schemeClr val="bg1"/>
                </a:solidFill>
              </a:rPr>
              <a:t>#WebNotWar - @RAMISAYAR</a:t>
            </a:r>
            <a:endParaRPr lang="en-US" dirty="0">
              <a:solidFill>
                <a:schemeClr val="bg1"/>
              </a:solidFill>
            </a:endParaRPr>
          </a:p>
        </p:txBody>
      </p:sp>
    </p:spTree>
    <p:extLst>
      <p:ext uri="{BB962C8B-B14F-4D97-AF65-F5344CB8AC3E}">
        <p14:creationId xmlns:p14="http://schemas.microsoft.com/office/powerpoint/2010/main" val="97313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Destructuring</a:t>
            </a:r>
          </a:p>
        </p:txBody>
      </p:sp>
      <p:sp>
        <p:nvSpPr>
          <p:cNvPr id="3" name="Content Placeholder 2"/>
          <p:cNvSpPr>
            <a:spLocks noGrp="1"/>
          </p:cNvSpPr>
          <p:nvPr>
            <p:ph idx="1"/>
          </p:nvPr>
        </p:nvSpPr>
        <p:spPr>
          <a:xfrm>
            <a:off x="838200" y="1825626"/>
            <a:ext cx="10515600" cy="1231084"/>
          </a:xfrm>
        </p:spPr>
        <p:txBody>
          <a:bodyPr>
            <a:noAutofit/>
          </a:bodyPr>
          <a:lstStyle/>
          <a:p>
            <a:r>
              <a:rPr lang="en-US" sz="3200" dirty="0"/>
              <a:t>Can be used to swap variables without a temp </a:t>
            </a:r>
            <a:r>
              <a:rPr lang="en-US" sz="3200" dirty="0" err="1"/>
              <a:t>var</a:t>
            </a:r>
            <a:r>
              <a:rPr lang="en-US" sz="3200" dirty="0"/>
              <a:t>… like in Python.</a:t>
            </a:r>
          </a:p>
          <a:p>
            <a:pPr marL="0" indent="0">
              <a:buNone/>
            </a:pPr>
            <a:endParaRPr lang="en-US" sz="2400" dirty="0"/>
          </a:p>
          <a:p>
            <a:pPr marL="0" marR="0" indent="0">
              <a:lnSpc>
                <a:spcPct val="107000"/>
              </a:lnSpc>
              <a:spcBef>
                <a:spcPts val="0"/>
              </a:spcBef>
              <a:spcAft>
                <a:spcPts val="0"/>
              </a:spcAft>
              <a:buNone/>
            </a:pPr>
            <a:r>
              <a:rPr lang="en-US" b="1" i="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var</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foo</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bar</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'bar'</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'foo'</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foo</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bar</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bar</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foo</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console</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log</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foo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bar</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Prints 'foo bar‘</a:t>
            </a:r>
          </a:p>
          <a:p>
            <a:pPr marL="0" marR="0" indent="0">
              <a:lnSpc>
                <a:spcPct val="107000"/>
              </a:lnSpc>
              <a:spcBef>
                <a:spcPts val="0"/>
              </a:spcBef>
              <a:spcAft>
                <a:spcPts val="0"/>
              </a:spcAft>
              <a:buNone/>
            </a:pPr>
            <a:endParaRPr lang="en-US" sz="3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1492308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Destructuring</a:t>
            </a:r>
          </a:p>
        </p:txBody>
      </p:sp>
      <p:sp>
        <p:nvSpPr>
          <p:cNvPr id="3" name="Content Placeholder 2"/>
          <p:cNvSpPr>
            <a:spLocks noGrp="1"/>
          </p:cNvSpPr>
          <p:nvPr>
            <p:ph idx="1"/>
          </p:nvPr>
        </p:nvSpPr>
        <p:spPr>
          <a:xfrm>
            <a:off x="838200" y="1825626"/>
            <a:ext cx="10515600" cy="1231084"/>
          </a:xfrm>
        </p:spPr>
        <p:txBody>
          <a:bodyPr>
            <a:noAutofit/>
          </a:bodyPr>
          <a:lstStyle/>
          <a:p>
            <a:r>
              <a:rPr lang="en-US" sz="3200" dirty="0"/>
              <a:t>Destructuring is a syntax feature that allows you to pattern match values to variables or properties.</a:t>
            </a:r>
          </a:p>
          <a:p>
            <a:r>
              <a:rPr lang="en-US" sz="3200" dirty="0"/>
              <a:t>Can be used to name parameter positions, </a:t>
            </a:r>
            <a:r>
              <a:rPr lang="en-US" sz="3200" b="1" dirty="0"/>
              <a:t>AWESOME!</a:t>
            </a:r>
            <a:r>
              <a:rPr lang="en-US" sz="3200" dirty="0"/>
              <a:t> </a:t>
            </a:r>
            <a:endParaRPr lang="en-US" dirty="0"/>
          </a:p>
          <a:p>
            <a:pPr marL="0" marR="0" indent="0">
              <a:lnSpc>
                <a:spcPct val="107000"/>
              </a:lnSpc>
              <a:spcBef>
                <a:spcPts val="0"/>
              </a:spcBef>
              <a:spcAft>
                <a:spcPts val="0"/>
              </a:spcAft>
              <a:buNone/>
            </a:pPr>
            <a:endParaRPr lang="en-US" b="1" i="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pPr>
            <a:r>
              <a:rPr lang="en-US" b="1" i="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function</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g</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name</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x</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console</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log</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x</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name</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5</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4014651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Destructuring</a:t>
            </a:r>
          </a:p>
        </p:txBody>
      </p:sp>
      <p:sp>
        <p:nvSpPr>
          <p:cNvPr id="3" name="Content Placeholder 2"/>
          <p:cNvSpPr>
            <a:spLocks noGrp="1"/>
          </p:cNvSpPr>
          <p:nvPr>
            <p:ph idx="1"/>
          </p:nvPr>
        </p:nvSpPr>
        <p:spPr>
          <a:xfrm>
            <a:off x="838200" y="1825626"/>
            <a:ext cx="10515600" cy="1231084"/>
          </a:xfrm>
        </p:spPr>
        <p:txBody>
          <a:bodyPr>
            <a:noAutofit/>
          </a:bodyPr>
          <a:lstStyle/>
          <a:p>
            <a:pPr marL="0" marR="0" indent="0">
              <a:lnSpc>
                <a:spcPct val="107000"/>
              </a:lnSpc>
              <a:spcBef>
                <a:spcPts val="0"/>
              </a:spcBef>
              <a:spcAft>
                <a:spcPts val="0"/>
              </a:spcAft>
              <a:buNone/>
            </a:pPr>
            <a:r>
              <a:rPr lang="en-US"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Fail-soft </a:t>
            </a:r>
            <a:r>
              <a:rPr lang="en-US" dirty="0" err="1">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destructuring</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b="1" i="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var</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undefined</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Fail-soft </a:t>
            </a:r>
            <a:r>
              <a:rPr lang="en-US" dirty="0" err="1">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destructuring</a:t>
            </a:r>
            <a:r>
              <a:rPr lang="en-US"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with defaults</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b="1" i="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var</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1</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 </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1</a:t>
            </a:r>
            <a:r>
              <a:rPr lang="en-US"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1001734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ES2015 – Iterators &amp; Generators</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293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Iterators &amp; Generators</a:t>
            </a:r>
          </a:p>
        </p:txBody>
      </p:sp>
      <p:sp>
        <p:nvSpPr>
          <p:cNvPr id="3" name="Content Placeholder 2"/>
          <p:cNvSpPr>
            <a:spLocks noGrp="1"/>
          </p:cNvSpPr>
          <p:nvPr>
            <p:ph idx="1"/>
          </p:nvPr>
        </p:nvSpPr>
        <p:spPr/>
        <p:txBody>
          <a:bodyPr/>
          <a:lstStyle/>
          <a:p>
            <a:r>
              <a:rPr lang="en-US" sz="3200" dirty="0"/>
              <a:t>Object that knows how to access the </a:t>
            </a:r>
            <a:r>
              <a:rPr lang="en-US" sz="3200" b="1" dirty="0"/>
              <a:t>next</a:t>
            </a:r>
            <a:r>
              <a:rPr lang="en-US" sz="3200" dirty="0"/>
              <a:t> item in a collection. </a:t>
            </a:r>
          </a:p>
          <a:p>
            <a:r>
              <a:rPr lang="en-US" sz="3200" dirty="0"/>
              <a:t>Iterators provide next() function that returns an object containing two properties, done &amp;&amp; value:</a:t>
            </a:r>
          </a:p>
          <a:p>
            <a:pPr marL="0" indent="0">
              <a:buNone/>
            </a:pPr>
            <a:r>
              <a:rPr lang="en-US" b="1" dirty="0">
                <a:solidFill>
                  <a:srgbClr val="000000"/>
                </a:solidFill>
                <a:latin typeface="Courier New" panose="02070309020205020404" pitchFamily="49" charset="0"/>
              </a:rPr>
              <a:t>{</a:t>
            </a:r>
            <a:endParaRPr lang="en-US" dirty="0">
              <a:solidFill>
                <a:srgbClr val="000000"/>
              </a:solidFill>
              <a:latin typeface="Courier New" panose="02070309020205020404" pitchFamily="49" charset="0"/>
            </a:endParaRPr>
          </a:p>
          <a:p>
            <a:pPr marL="0" indent="0">
              <a:buNone/>
            </a:pPr>
            <a:r>
              <a:rPr lang="en-US" dirty="0">
                <a:solidFill>
                  <a:srgbClr val="000000"/>
                </a:solidFill>
                <a:latin typeface="Courier New" panose="02070309020205020404" pitchFamily="49" charset="0"/>
              </a:rPr>
              <a:t>  done</a:t>
            </a:r>
            <a:r>
              <a:rPr lang="en-US" b="1" dirty="0">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 </a:t>
            </a:r>
            <a:r>
              <a:rPr lang="en-US" b="1" i="1" dirty="0">
                <a:solidFill>
                  <a:srgbClr val="000080"/>
                </a:solidFill>
                <a:latin typeface="Courier New" panose="02070309020205020404" pitchFamily="49" charset="0"/>
              </a:rPr>
              <a:t>true</a:t>
            </a:r>
            <a:r>
              <a:rPr lang="en-US" b="1" dirty="0">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true|false</a:t>
            </a:r>
            <a:endParaRPr lang="en-US" dirty="0">
              <a:solidFill>
                <a:srgbClr val="008000"/>
              </a:solidFill>
              <a:latin typeface="Courier New" panose="02070309020205020404" pitchFamily="49" charset="0"/>
            </a:endParaRPr>
          </a:p>
          <a:p>
            <a:pPr marL="0" indent="0">
              <a:buNone/>
            </a:pPr>
            <a:r>
              <a:rPr lang="en-US" dirty="0">
                <a:solidFill>
                  <a:srgbClr val="008000"/>
                </a:solidFill>
                <a:latin typeface="Courier New" panose="02070309020205020404" pitchFamily="49" charset="0"/>
              </a:rPr>
              <a:t>  </a:t>
            </a:r>
            <a:r>
              <a:rPr lang="en-US" dirty="0">
                <a:solidFill>
                  <a:srgbClr val="000000"/>
                </a:solidFill>
                <a:latin typeface="Courier New" panose="02070309020205020404" pitchFamily="49" charset="0"/>
              </a:rPr>
              <a:t>value</a:t>
            </a:r>
            <a:r>
              <a:rPr lang="en-US" b="1" dirty="0">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 undefined </a:t>
            </a:r>
            <a:r>
              <a:rPr lang="en-US" dirty="0">
                <a:solidFill>
                  <a:srgbClr val="008000"/>
                </a:solidFill>
                <a:latin typeface="Courier New" panose="02070309020205020404" pitchFamily="49" charset="0"/>
              </a:rPr>
              <a:t>// any variable</a:t>
            </a:r>
          </a:p>
          <a:p>
            <a:pPr marL="0" indent="0">
              <a:buNone/>
            </a:pPr>
            <a:r>
              <a:rPr lang="en-US" b="1" dirty="0">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 </a:t>
            </a:r>
          </a:p>
        </p:txBody>
      </p:sp>
      <p:sp>
        <p:nvSpPr>
          <p:cNvPr id="4" name="Footer Placeholder 3"/>
          <p:cNvSpPr>
            <a:spLocks noGrp="1"/>
          </p:cNvSpPr>
          <p:nvPr>
            <p:ph type="ftr" sz="quarter" idx="11"/>
          </p:nvPr>
        </p:nvSpPr>
        <p:spPr/>
        <p:txBody>
          <a:bodyPr/>
          <a:lstStyle/>
          <a:p>
            <a:r>
              <a:rPr lang="en-US"/>
              <a:t>WORDCAMP VANCOUVER - @RAMISAYAR</a:t>
            </a:r>
          </a:p>
        </p:txBody>
      </p:sp>
    </p:spTree>
    <p:extLst>
      <p:ext uri="{BB962C8B-B14F-4D97-AF65-F5344CB8AC3E}">
        <p14:creationId xmlns:p14="http://schemas.microsoft.com/office/powerpoint/2010/main" val="260830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Iterators</a:t>
            </a:r>
          </a:p>
        </p:txBody>
      </p:sp>
      <p:sp>
        <p:nvSpPr>
          <p:cNvPr id="3" name="Content Placeholder 2"/>
          <p:cNvSpPr>
            <a:spLocks noGrp="1"/>
          </p:cNvSpPr>
          <p:nvPr>
            <p:ph idx="1"/>
          </p:nvPr>
        </p:nvSpPr>
        <p:spPr/>
        <p:txBody>
          <a:bodyPr>
            <a:normAutofit fontScale="92500" lnSpcReduction="10000"/>
          </a:bodyPr>
          <a:lstStyle/>
          <a:p>
            <a:pPr marL="0" indent="0">
              <a:buNone/>
            </a:pPr>
            <a:r>
              <a:rPr lang="en-US" sz="2400" b="1" i="1" dirty="0">
                <a:solidFill>
                  <a:srgbClr val="000080"/>
                </a:solidFill>
                <a:latin typeface="Courier New" panose="02070309020205020404" pitchFamily="49" charset="0"/>
              </a:rPr>
              <a:t>let</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fibonacci</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a:t>
            </a:r>
            <a:endParaRPr lang="en-US" sz="2400" dirty="0">
              <a:solidFill>
                <a:srgbClr val="000000"/>
              </a:solidFill>
              <a:latin typeface="Courier New" panose="02070309020205020404" pitchFamily="49" charset="0"/>
            </a:endParaRPr>
          </a:p>
          <a:p>
            <a:pPr marL="0" indent="0">
              <a:buNone/>
            </a:pPr>
            <a:r>
              <a:rPr lang="en-US" sz="2400" b="1"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Symbol</a:t>
            </a:r>
            <a:r>
              <a:rPr lang="en-US" sz="2400" b="1" dirty="0" err="1">
                <a:solidFill>
                  <a:srgbClr val="000000"/>
                </a:solidFill>
                <a:latin typeface="Courier New" panose="02070309020205020404" pitchFamily="49" charset="0"/>
              </a:rPr>
              <a:t>.</a:t>
            </a:r>
            <a:r>
              <a:rPr lang="en-US" sz="2400" dirty="0" err="1">
                <a:solidFill>
                  <a:srgbClr val="000000"/>
                </a:solidFill>
                <a:latin typeface="Courier New" panose="02070309020205020404" pitchFamily="49" charset="0"/>
              </a:rPr>
              <a:t>iterator</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a:t>
            </a:r>
            <a:endParaRPr lang="en-US" sz="2400" dirty="0">
              <a:solidFill>
                <a:srgbClr val="000000"/>
              </a:solidFill>
              <a:latin typeface="Courier New" panose="02070309020205020404" pitchFamily="49" charset="0"/>
            </a:endParaRPr>
          </a:p>
          <a:p>
            <a:pPr marL="0" indent="0">
              <a:buNone/>
            </a:pPr>
            <a:r>
              <a:rPr lang="en-US" sz="2400" dirty="0">
                <a:solidFill>
                  <a:srgbClr val="000000"/>
                </a:solidFill>
                <a:latin typeface="Courier New" panose="02070309020205020404" pitchFamily="49" charset="0"/>
              </a:rPr>
              <a:t>    </a:t>
            </a:r>
            <a:r>
              <a:rPr lang="en-US" sz="2400" b="1" i="1" dirty="0">
                <a:solidFill>
                  <a:srgbClr val="000080"/>
                </a:solidFill>
                <a:latin typeface="Courier New" panose="02070309020205020404" pitchFamily="49" charset="0"/>
              </a:rPr>
              <a:t>let</a:t>
            </a:r>
            <a:r>
              <a:rPr lang="en-US" sz="2400" dirty="0">
                <a:solidFill>
                  <a:srgbClr val="000000"/>
                </a:solidFill>
                <a:latin typeface="Courier New" panose="02070309020205020404" pitchFamily="49" charset="0"/>
              </a:rPr>
              <a:t> pre </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dirty="0">
                <a:solidFill>
                  <a:srgbClr val="FF0000"/>
                </a:solidFill>
                <a:latin typeface="Courier New" panose="02070309020205020404" pitchFamily="49" charset="0"/>
              </a:rPr>
              <a:t>0</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cur </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dirty="0">
                <a:solidFill>
                  <a:srgbClr val="FF0000"/>
                </a:solidFill>
                <a:latin typeface="Courier New" panose="02070309020205020404" pitchFamily="49" charset="0"/>
              </a:rPr>
              <a:t>1</a:t>
            </a:r>
            <a:r>
              <a:rPr lang="en-US" sz="2400" b="1" dirty="0">
                <a:solidFill>
                  <a:srgbClr val="000000"/>
                </a:solidFill>
                <a:latin typeface="Courier New" panose="02070309020205020404" pitchFamily="49" charset="0"/>
              </a:rPr>
              <a:t>;</a:t>
            </a:r>
            <a:endParaRPr lang="en-US" sz="2400" dirty="0">
              <a:solidFill>
                <a:srgbClr val="000000"/>
              </a:solidFill>
              <a:latin typeface="Courier New" panose="02070309020205020404" pitchFamily="49" charset="0"/>
            </a:endParaRPr>
          </a:p>
          <a:p>
            <a:pPr marL="0" indent="0">
              <a:buNone/>
            </a:pPr>
            <a:r>
              <a:rPr lang="en-US" sz="2400" b="1" i="1" dirty="0">
                <a:solidFill>
                  <a:srgbClr val="000000"/>
                </a:solidFill>
                <a:latin typeface="Courier New" panose="02070309020205020404" pitchFamily="49" charset="0"/>
              </a:rPr>
              <a:t>    </a:t>
            </a:r>
            <a:r>
              <a:rPr lang="en-US" sz="2400" b="1" i="1" dirty="0">
                <a:solidFill>
                  <a:srgbClr val="000080"/>
                </a:solidFill>
                <a:latin typeface="Courier New" panose="02070309020205020404" pitchFamily="49" charset="0"/>
              </a:rPr>
              <a:t>return</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a:t>
            </a:r>
            <a:endParaRPr lang="en-US" sz="2400" dirty="0">
              <a:solidFill>
                <a:srgbClr val="000000"/>
              </a:solidFill>
              <a:latin typeface="Courier New" panose="02070309020205020404" pitchFamily="49" charset="0"/>
            </a:endParaRPr>
          </a:p>
          <a:p>
            <a:pPr marL="0" indent="0">
              <a:buNone/>
            </a:pPr>
            <a:r>
              <a:rPr lang="en-US" sz="2400" dirty="0">
                <a:solidFill>
                  <a:srgbClr val="000000"/>
                </a:solidFill>
                <a:latin typeface="Courier New" panose="02070309020205020404" pitchFamily="49" charset="0"/>
              </a:rPr>
              <a:t>      next</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a:t>
            </a:r>
            <a:endParaRPr lang="en-US" sz="2400" dirty="0">
              <a:solidFill>
                <a:srgbClr val="000000"/>
              </a:solidFill>
              <a:latin typeface="Courier New" panose="02070309020205020404" pitchFamily="49" charset="0"/>
            </a:endParaRPr>
          </a:p>
          <a:p>
            <a:pPr marL="0" indent="0">
              <a:buNone/>
            </a:pPr>
            <a:r>
              <a:rPr lang="en-US" sz="2400" b="1" dirty="0">
                <a:solidFill>
                  <a:srgbClr val="000000"/>
                </a:solidFill>
                <a:latin typeface="Courier New" panose="02070309020205020404" pitchFamily="49" charset="0"/>
              </a:rPr>
              <a:t>        [</a:t>
            </a:r>
            <a:r>
              <a:rPr lang="en-US" sz="2400" dirty="0">
                <a:solidFill>
                  <a:srgbClr val="000000"/>
                </a:solidFill>
                <a:latin typeface="Courier New" panose="02070309020205020404" pitchFamily="49" charset="0"/>
              </a:rPr>
              <a:t>pre</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cur</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cur</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pre </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cur</a:t>
            </a:r>
            <a:r>
              <a:rPr lang="en-US" sz="2400" b="1" dirty="0">
                <a:solidFill>
                  <a:srgbClr val="000000"/>
                </a:solidFill>
                <a:latin typeface="Courier New" panose="02070309020205020404" pitchFamily="49" charset="0"/>
              </a:rPr>
              <a:t>];</a:t>
            </a:r>
            <a:endParaRPr lang="en-US" sz="2400" dirty="0">
              <a:solidFill>
                <a:srgbClr val="000000"/>
              </a:solidFill>
              <a:latin typeface="Courier New" panose="02070309020205020404" pitchFamily="49" charset="0"/>
            </a:endParaRPr>
          </a:p>
          <a:p>
            <a:pPr marL="0" indent="0">
              <a:buNone/>
            </a:pPr>
            <a:r>
              <a:rPr lang="en-US" sz="2400" b="1" i="1" dirty="0">
                <a:solidFill>
                  <a:srgbClr val="000000"/>
                </a:solidFill>
                <a:latin typeface="Courier New" panose="02070309020205020404" pitchFamily="49" charset="0"/>
              </a:rPr>
              <a:t>        </a:t>
            </a:r>
            <a:r>
              <a:rPr lang="en-US" sz="2400" b="1" i="1" dirty="0">
                <a:solidFill>
                  <a:srgbClr val="000080"/>
                </a:solidFill>
                <a:latin typeface="Courier New" panose="02070309020205020404" pitchFamily="49" charset="0"/>
              </a:rPr>
              <a:t>return</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done</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b="1" i="1" dirty="0">
                <a:solidFill>
                  <a:srgbClr val="000080"/>
                </a:solidFill>
                <a:latin typeface="Courier New" panose="02070309020205020404" pitchFamily="49" charset="0"/>
              </a:rPr>
              <a:t>false</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value</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cur </a:t>
            </a:r>
            <a:r>
              <a:rPr lang="en-US" sz="2400" b="1" dirty="0">
                <a:solidFill>
                  <a:srgbClr val="000000"/>
                </a:solidFill>
                <a:latin typeface="Courier New" panose="02070309020205020404" pitchFamily="49" charset="0"/>
              </a:rPr>
              <a:t>}</a:t>
            </a:r>
          </a:p>
          <a:p>
            <a:pPr marL="0" indent="0">
              <a:buNone/>
            </a:pPr>
            <a:r>
              <a:rPr lang="en-US" sz="2400" b="1" dirty="0">
                <a:solidFill>
                  <a:srgbClr val="000000"/>
                </a:solidFill>
                <a:latin typeface="Courier New" panose="02070309020205020404" pitchFamily="49" charset="0"/>
              </a:rPr>
              <a:t>     </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a:t>
            </a:r>
            <a:endParaRPr lang="en-US" sz="2400" dirty="0">
              <a:solidFill>
                <a:srgbClr val="000000"/>
              </a:solidFill>
              <a:latin typeface="Courier New" panose="02070309020205020404" pitchFamily="49" charset="0"/>
            </a:endParaRPr>
          </a:p>
          <a:p>
            <a:pPr marL="0" indent="0">
              <a:buNone/>
            </a:pPr>
            <a:r>
              <a:rPr lang="en-US" sz="2400" b="1" dirty="0">
                <a:solidFill>
                  <a:srgbClr val="000000"/>
                </a:solidFill>
                <a:latin typeface="Courier New" panose="02070309020205020404" pitchFamily="49" charset="0"/>
              </a:rPr>
              <a:t>    }</a:t>
            </a:r>
            <a:endParaRPr lang="en-US" sz="2400" dirty="0">
              <a:solidFill>
                <a:srgbClr val="000000"/>
              </a:solidFill>
              <a:latin typeface="Courier New" panose="02070309020205020404" pitchFamily="49" charset="0"/>
            </a:endParaRPr>
          </a:p>
          <a:p>
            <a:pPr marL="0" indent="0">
              <a:buNone/>
            </a:pPr>
            <a:r>
              <a:rPr lang="en-US" sz="2400" b="1" dirty="0">
                <a:solidFill>
                  <a:srgbClr val="000000"/>
                </a:solidFill>
                <a:latin typeface="Courier New" panose="02070309020205020404" pitchFamily="49" charset="0"/>
              </a:rPr>
              <a:t>  }</a:t>
            </a:r>
            <a:endParaRPr lang="en-US" sz="2400" dirty="0">
              <a:solidFill>
                <a:srgbClr val="000000"/>
              </a:solidFill>
              <a:latin typeface="Courier New" panose="02070309020205020404" pitchFamily="49" charset="0"/>
            </a:endParaRPr>
          </a:p>
          <a:p>
            <a:pPr marL="0" indent="0">
              <a:buNone/>
            </a:pP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a:t>
            </a:r>
            <a:endParaRPr lang="en-US" sz="2400" dirty="0">
              <a:effectLst/>
            </a:endParaRPr>
          </a:p>
        </p:txBody>
      </p:sp>
      <p:sp>
        <p:nvSpPr>
          <p:cNvPr id="4" name="Footer Placeholder 3"/>
          <p:cNvSpPr>
            <a:spLocks noGrp="1"/>
          </p:cNvSpPr>
          <p:nvPr>
            <p:ph type="ftr" sz="quarter" idx="11"/>
          </p:nvPr>
        </p:nvSpPr>
        <p:spPr/>
        <p:txBody>
          <a:bodyPr/>
          <a:lstStyle/>
          <a:p>
            <a:r>
              <a:rPr lang="en-US"/>
              <a:t>WORDCAMP VANCOUVER - @RAMISAYAR</a:t>
            </a:r>
          </a:p>
        </p:txBody>
      </p:sp>
    </p:spTree>
    <p:extLst>
      <p:ext uri="{BB962C8B-B14F-4D97-AF65-F5344CB8AC3E}">
        <p14:creationId xmlns:p14="http://schemas.microsoft.com/office/powerpoint/2010/main" val="84665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Iterators</a:t>
            </a:r>
          </a:p>
        </p:txBody>
      </p:sp>
      <p:sp>
        <p:nvSpPr>
          <p:cNvPr id="3" name="Content Placeholder 2"/>
          <p:cNvSpPr>
            <a:spLocks noGrp="1"/>
          </p:cNvSpPr>
          <p:nvPr>
            <p:ph idx="1"/>
          </p:nvPr>
        </p:nvSpPr>
        <p:spPr/>
        <p:txBody>
          <a:bodyPr/>
          <a:lstStyle/>
          <a:p>
            <a:r>
              <a:rPr lang="en-US" sz="3200" dirty="0"/>
              <a:t>You can also use the </a:t>
            </a:r>
            <a:r>
              <a:rPr lang="en-US" sz="3200" b="1" dirty="0"/>
              <a:t>for… of</a:t>
            </a:r>
            <a:r>
              <a:rPr lang="en-US" sz="3200" dirty="0"/>
              <a:t> loop (This is different from </a:t>
            </a:r>
            <a:r>
              <a:rPr lang="en-US" sz="3200" b="1" dirty="0"/>
              <a:t>for… in</a:t>
            </a:r>
            <a:r>
              <a:rPr lang="en-US" sz="3200" dirty="0"/>
              <a:t>).</a:t>
            </a:r>
          </a:p>
          <a:p>
            <a:r>
              <a:rPr lang="en-US" sz="3200" dirty="0"/>
              <a:t>You can also use iterators with arrays. </a:t>
            </a:r>
          </a:p>
          <a:p>
            <a:pPr marL="0" indent="0">
              <a:buNone/>
            </a:pPr>
            <a:endParaRPr lang="en-US" dirty="0"/>
          </a:p>
          <a:p>
            <a:pPr marL="0" marR="0" indent="0">
              <a:spcBef>
                <a:spcPts val="0"/>
              </a:spcBef>
              <a:spcAft>
                <a:spcPts val="0"/>
              </a:spcAft>
              <a:buNone/>
            </a:pPr>
            <a:r>
              <a:rPr lang="en-US" b="1" i="1"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for</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b="1" i="1"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let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n </a:t>
            </a:r>
            <a:r>
              <a:rPr lang="en-US" b="1" i="1"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of</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dirty="0" err="1">
                <a:solidFill>
                  <a:srgbClr val="000000"/>
                </a:solidFill>
                <a:latin typeface="Courier New" panose="02070309020205020404" pitchFamily="49" charset="0"/>
              </a:rPr>
              <a:t>fibonacci</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console</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log</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n</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p>
          <a:p>
            <a:pPr marL="0" marR="0" indent="0">
              <a:spcBef>
                <a:spcPts val="0"/>
              </a:spcBef>
              <a:spcAft>
                <a:spcPts val="0"/>
              </a:spcAft>
              <a:buNone/>
            </a:pP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dirty="0">
              <a:latin typeface="Times New Roman" panose="02020603050405020304" pitchFamily="18" charset="0"/>
              <a:ea typeface="Times New Roman" panose="02020603050405020304" pitchFamily="18" charset="0"/>
            </a:endParaRP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a:t>WORDCAMP VANCOUVER - @RAMISAYAR</a:t>
            </a:r>
          </a:p>
        </p:txBody>
      </p:sp>
    </p:spTree>
    <p:extLst>
      <p:ext uri="{BB962C8B-B14F-4D97-AF65-F5344CB8AC3E}">
        <p14:creationId xmlns:p14="http://schemas.microsoft.com/office/powerpoint/2010/main" val="22172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7817" b="7817"/>
          <a:stretch>
            <a:fillRect/>
          </a:stretch>
        </p:blipFill>
        <p:spPr/>
      </p:pic>
      <p:sp>
        <p:nvSpPr>
          <p:cNvPr id="3" name="Title 2"/>
          <p:cNvSpPr>
            <a:spLocks noGrp="1"/>
          </p:cNvSpPr>
          <p:nvPr>
            <p:ph type="title"/>
          </p:nvPr>
        </p:nvSpPr>
        <p:spPr/>
        <p:txBody>
          <a:bodyPr>
            <a:normAutofit/>
          </a:bodyPr>
          <a:lstStyle/>
          <a:p>
            <a:r>
              <a:rPr lang="en-US" dirty="0">
                <a:solidFill>
                  <a:schemeClr val="bg1"/>
                </a:solidFill>
              </a:rPr>
              <a:t>Here. </a:t>
            </a:r>
            <a:r>
              <a:rPr lang="en-US" sz="3600" dirty="0">
                <a:solidFill>
                  <a:schemeClr val="bg1"/>
                </a:solidFill>
              </a:rPr>
              <a:t>Vietnam Has a Projected GDP Growth Rate of 6.7%!</a:t>
            </a:r>
            <a:br>
              <a:rPr lang="en-US" dirty="0">
                <a:solidFill>
                  <a:schemeClr val="bg1"/>
                </a:solidFill>
              </a:rPr>
            </a:br>
            <a:r>
              <a:rPr lang="en-US" sz="2200" dirty="0">
                <a:solidFill>
                  <a:schemeClr val="bg1"/>
                </a:solidFill>
              </a:rPr>
              <a:t>Licensed Under </a:t>
            </a:r>
            <a:r>
              <a:rPr lang="en-US" sz="2200" u="sng" dirty="0">
                <a:hlinkClick r:id="rId3"/>
              </a:rPr>
              <a:t>Creative Commons Zero</a:t>
            </a:r>
            <a:r>
              <a:rPr lang="en-US" sz="2200" dirty="0">
                <a:solidFill>
                  <a:schemeClr val="bg1"/>
                </a:solidFill>
              </a:rPr>
              <a:t> from </a:t>
            </a:r>
            <a:r>
              <a:rPr lang="en-US" sz="2200" dirty="0">
                <a:solidFill>
                  <a:schemeClr val="bg1"/>
                </a:solidFill>
                <a:hlinkClick r:id="rId4"/>
              </a:rPr>
              <a:t>Harvey Enrile</a:t>
            </a:r>
            <a:r>
              <a:rPr lang="en-US" sz="2200" dirty="0">
                <a:solidFill>
                  <a:schemeClr val="bg1"/>
                </a:solidFill>
              </a:rPr>
              <a:t>.</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2085525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Generators</a:t>
            </a:r>
          </a:p>
        </p:txBody>
      </p:sp>
      <p:sp>
        <p:nvSpPr>
          <p:cNvPr id="3" name="Content Placeholder 2"/>
          <p:cNvSpPr>
            <a:spLocks noGrp="1"/>
          </p:cNvSpPr>
          <p:nvPr>
            <p:ph idx="1"/>
          </p:nvPr>
        </p:nvSpPr>
        <p:spPr/>
        <p:txBody>
          <a:bodyPr>
            <a:normAutofit/>
          </a:bodyPr>
          <a:lstStyle/>
          <a:p>
            <a:r>
              <a:rPr lang="en-US" sz="3200" dirty="0"/>
              <a:t>Generators are factories for iterators. They are functions that continue execution on </a:t>
            </a:r>
            <a:r>
              <a:rPr lang="en-US" sz="3200" b="1" dirty="0"/>
              <a:t>next() </a:t>
            </a:r>
            <a:r>
              <a:rPr lang="en-US" sz="3200" dirty="0"/>
              <a:t>and save their context for re-entrances. </a:t>
            </a:r>
          </a:p>
          <a:p>
            <a:r>
              <a:rPr lang="en-US" sz="3200" dirty="0"/>
              <a:t>Generators introduce </a:t>
            </a:r>
            <a:r>
              <a:rPr lang="en-US" sz="3200" b="1" dirty="0"/>
              <a:t>function *</a:t>
            </a:r>
            <a:r>
              <a:rPr lang="en-US" sz="3200" dirty="0"/>
              <a:t> and </a:t>
            </a:r>
            <a:r>
              <a:rPr lang="en-US" sz="3200" b="1" dirty="0"/>
              <a:t>yield</a:t>
            </a:r>
            <a:r>
              <a:rPr lang="en-US" sz="3200" dirty="0"/>
              <a:t>.</a:t>
            </a:r>
          </a:p>
          <a:p>
            <a:r>
              <a:rPr lang="en-US" sz="3200" dirty="0"/>
              <a:t>Generators can replace callbacks. </a:t>
            </a:r>
          </a:p>
        </p:txBody>
      </p:sp>
      <p:sp>
        <p:nvSpPr>
          <p:cNvPr id="4" name="Footer Placeholder 3"/>
          <p:cNvSpPr>
            <a:spLocks noGrp="1"/>
          </p:cNvSpPr>
          <p:nvPr>
            <p:ph type="ftr" sz="quarter" idx="11"/>
          </p:nvPr>
        </p:nvSpPr>
        <p:spPr/>
        <p:txBody>
          <a:bodyPr/>
          <a:lstStyle/>
          <a:p>
            <a:r>
              <a:rPr lang="en-US"/>
              <a:t>WORDCAMP VANCOUVER - @RAMISAYAR</a:t>
            </a:r>
          </a:p>
        </p:txBody>
      </p:sp>
    </p:spTree>
    <p:extLst>
      <p:ext uri="{BB962C8B-B14F-4D97-AF65-F5344CB8AC3E}">
        <p14:creationId xmlns:p14="http://schemas.microsoft.com/office/powerpoint/2010/main" val="14212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Generators</a:t>
            </a:r>
          </a:p>
        </p:txBody>
      </p:sp>
      <p:sp>
        <p:nvSpPr>
          <p:cNvPr id="3" name="Content Placeholder 2"/>
          <p:cNvSpPr>
            <a:spLocks noGrp="1"/>
          </p:cNvSpPr>
          <p:nvPr>
            <p:ph idx="1"/>
          </p:nvPr>
        </p:nvSpPr>
        <p:spPr/>
        <p:txBody>
          <a:bodyPr>
            <a:normAutofit fontScale="92500" lnSpcReduction="10000"/>
          </a:bodyPr>
          <a:lstStyle/>
          <a:p>
            <a:pPr marL="0" marR="0" indent="0">
              <a:spcBef>
                <a:spcPts val="0"/>
              </a:spcBef>
              <a:spcAft>
                <a:spcPts val="0"/>
              </a:spcAft>
              <a:buNone/>
            </a:pPr>
            <a:r>
              <a:rPr lang="en-US" b="1" i="1" dirty="0">
                <a:solidFill>
                  <a:srgbClr val="002060"/>
                </a:solidFill>
                <a:latin typeface="Courier New" panose="02070309020205020404" pitchFamily="49" charset="0"/>
                <a:ea typeface="Times New Roman" panose="02020603050405020304" pitchFamily="18" charset="0"/>
                <a:cs typeface="Courier New" panose="02070309020205020404" pitchFamily="49" charset="0"/>
              </a:rPr>
              <a:t>function</a:t>
            </a:r>
            <a:r>
              <a:rPr lang="en-US" dirty="0">
                <a:solidFill>
                  <a:srgbClr val="00206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foo</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indent="0">
              <a:buNone/>
            </a:pPr>
            <a:r>
              <a:rPr lang="en-US" b="1" i="1" dirty="0">
                <a:solidFill>
                  <a:srgbClr val="000080"/>
                </a:solidFill>
                <a:latin typeface="Courier New" panose="02070309020205020404" pitchFamily="49" charset="0"/>
              </a:rPr>
              <a:t>  </a:t>
            </a:r>
            <a:r>
              <a:rPr lang="en-US" b="1" i="1" dirty="0" err="1">
                <a:solidFill>
                  <a:srgbClr val="000080"/>
                </a:solidFill>
                <a:latin typeface="Courier New" panose="02070309020205020404" pitchFamily="49" charset="0"/>
              </a:rPr>
              <a:t>var</a:t>
            </a:r>
            <a:r>
              <a:rPr lang="en-US" dirty="0">
                <a:solidFill>
                  <a:srgbClr val="000000"/>
                </a:solidFill>
                <a:latin typeface="Courier New" panose="02070309020205020404" pitchFamily="49" charset="0"/>
              </a:rPr>
              <a:t> x </a:t>
            </a:r>
            <a:r>
              <a:rPr lang="en-US" b="1" dirty="0">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2</a:t>
            </a:r>
            <a:r>
              <a:rPr lang="en-US" b="1" dirty="0">
                <a:solidFill>
                  <a:srgbClr val="000000"/>
                </a:solidFill>
                <a:latin typeface="Courier New" panose="02070309020205020404" pitchFamily="49" charset="0"/>
              </a:rPr>
              <a:t>;</a:t>
            </a:r>
            <a:endParaRPr lang="en-US" dirty="0">
              <a:solidFill>
                <a:srgbClr val="000000"/>
              </a:solidFill>
              <a:latin typeface="Courier New" panose="02070309020205020404" pitchFamily="49" charset="0"/>
            </a:endParaRPr>
          </a:p>
          <a:p>
            <a:pPr marL="0" indent="0">
              <a:buNone/>
            </a:pPr>
            <a:r>
              <a:rPr lang="en-US" b="1" i="1" dirty="0">
                <a:solidFill>
                  <a:srgbClr val="000080"/>
                </a:solidFill>
                <a:latin typeface="Courier New" panose="02070309020205020404" pitchFamily="49" charset="0"/>
              </a:rPr>
              <a:t>  while</a:t>
            </a:r>
            <a:r>
              <a:rPr lang="en-US" b="1" dirty="0">
                <a:solidFill>
                  <a:srgbClr val="000000"/>
                </a:solidFill>
                <a:latin typeface="Courier New" panose="02070309020205020404" pitchFamily="49" charset="0"/>
              </a:rPr>
              <a:t>(</a:t>
            </a:r>
            <a:r>
              <a:rPr lang="en-US" b="1" i="1" dirty="0">
                <a:solidFill>
                  <a:srgbClr val="000080"/>
                </a:solidFill>
                <a:latin typeface="Courier New" panose="02070309020205020404" pitchFamily="49" charset="0"/>
              </a:rPr>
              <a:t>true</a:t>
            </a:r>
            <a:r>
              <a:rPr lang="en-US" b="1" dirty="0">
                <a:solidFill>
                  <a:srgbClr val="000000"/>
                </a:solidFill>
                <a:latin typeface="Courier New" panose="02070309020205020404" pitchFamily="49" charset="0"/>
              </a:rPr>
              <a:t>){</a:t>
            </a:r>
          </a:p>
          <a:p>
            <a:pPr marL="0" indent="0">
              <a:buNone/>
            </a:pPr>
            <a:r>
              <a:rPr lang="en-US" b="1" dirty="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x = x </a:t>
            </a:r>
            <a:r>
              <a:rPr lang="en-US" b="1" dirty="0">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 x</a:t>
            </a:r>
            <a:r>
              <a:rPr lang="en-US" i="1" dirty="0">
                <a:solidFill>
                  <a:srgbClr val="000000"/>
                </a:solidFill>
                <a:latin typeface="Courier New" panose="02070309020205020404" pitchFamily="49" charset="0"/>
              </a:rPr>
              <a:t>;</a:t>
            </a:r>
            <a:endParaRPr lang="en-US" dirty="0">
              <a:solidFill>
                <a:srgbClr val="000000"/>
              </a:solidFill>
              <a:latin typeface="Courier New" panose="02070309020205020404" pitchFamily="49" charset="0"/>
            </a:endParaRPr>
          </a:p>
          <a:p>
            <a:pPr marL="0" indent="0">
              <a:buNone/>
            </a:pPr>
            <a:r>
              <a:rPr lang="en-US" dirty="0">
                <a:solidFill>
                  <a:srgbClr val="000000"/>
                </a:solidFill>
                <a:latin typeface="Courier New" panose="02070309020205020404" pitchFamily="49" charset="0"/>
              </a:rPr>
              <a:t>    </a:t>
            </a:r>
            <a:r>
              <a:rPr lang="en-US" b="1" i="1" dirty="0">
                <a:solidFill>
                  <a:srgbClr val="002060"/>
                </a:solidFill>
                <a:latin typeface="Courier New" panose="02070309020205020404" pitchFamily="49" charset="0"/>
              </a:rPr>
              <a:t>y</a:t>
            </a:r>
            <a:r>
              <a:rPr lang="en-US" b="1" i="1" dirty="0">
                <a:solidFill>
                  <a:srgbClr val="000080"/>
                </a:solidFill>
                <a:latin typeface="Courier New" panose="02070309020205020404" pitchFamily="49" charset="0"/>
              </a:rPr>
              <a:t>ield</a:t>
            </a:r>
            <a:r>
              <a:rPr lang="en-US" dirty="0">
                <a:solidFill>
                  <a:srgbClr val="000000"/>
                </a:solidFill>
                <a:latin typeface="Courier New" panose="02070309020205020404" pitchFamily="49" charset="0"/>
              </a:rPr>
              <a:t> x</a:t>
            </a:r>
            <a:r>
              <a:rPr lang="en-US" b="1" dirty="0">
                <a:solidFill>
                  <a:srgbClr val="000000"/>
                </a:solidFill>
                <a:latin typeface="Courier New" panose="02070309020205020404" pitchFamily="49" charset="0"/>
              </a:rPr>
              <a:t>;</a:t>
            </a:r>
            <a:endParaRPr lang="en-US" dirty="0">
              <a:solidFill>
                <a:srgbClr val="000000"/>
              </a:solidFill>
              <a:latin typeface="Courier New" panose="02070309020205020404" pitchFamily="49" charset="0"/>
            </a:endParaRPr>
          </a:p>
          <a:p>
            <a:pPr marL="0" indent="0">
              <a:buNone/>
            </a:pPr>
            <a:r>
              <a:rPr lang="en-US" b="1" dirty="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 </a:t>
            </a:r>
            <a:endParaRPr lang="en-US" dirty="0"/>
          </a:p>
          <a:p>
            <a:pPr marL="0" marR="0" indent="0">
              <a:spcBef>
                <a:spcPts val="0"/>
              </a:spcBef>
              <a:spcAft>
                <a:spcPts val="0"/>
              </a:spcAft>
              <a:buNone/>
            </a:pP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indent="0">
              <a:buNone/>
            </a:pPr>
            <a:r>
              <a:rPr lang="en-US" b="1" i="1" dirty="0" err="1">
                <a:solidFill>
                  <a:srgbClr val="000080"/>
                </a:solidFill>
                <a:latin typeface="Courier New" panose="02070309020205020404" pitchFamily="49" charset="0"/>
              </a:rPr>
              <a:t>var</a:t>
            </a:r>
            <a:r>
              <a:rPr lang="en-US" dirty="0">
                <a:solidFill>
                  <a:srgbClr val="000000"/>
                </a:solidFill>
                <a:latin typeface="Courier New" panose="02070309020205020404" pitchFamily="49" charset="0"/>
              </a:rPr>
              <a:t> answer </a:t>
            </a:r>
            <a:r>
              <a:rPr lang="en-US" b="1" dirty="0">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 foo</a:t>
            </a:r>
            <a:r>
              <a:rPr lang="en-US" b="1" dirty="0">
                <a:solidFill>
                  <a:srgbClr val="000000"/>
                </a:solidFill>
                <a:latin typeface="Courier New" panose="02070309020205020404" pitchFamily="49" charset="0"/>
              </a:rPr>
              <a:t>();</a:t>
            </a:r>
          </a:p>
          <a:p>
            <a:pPr marL="0" indent="0">
              <a:buNone/>
            </a:pPr>
            <a:r>
              <a:rPr lang="en-US" dirty="0" err="1">
                <a:solidFill>
                  <a:srgbClr val="000000"/>
                </a:solidFill>
                <a:latin typeface="Courier New" panose="02070309020205020404" pitchFamily="49" charset="0"/>
              </a:rPr>
              <a:t>answer</a:t>
            </a:r>
            <a:r>
              <a:rPr lang="en-US" b="1" dirty="0" err="1">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next</a:t>
            </a:r>
            <a:r>
              <a:rPr lang="en-US" b="1" dirty="0">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.value</a:t>
            </a:r>
            <a:r>
              <a:rPr lang="en-US" b="1" dirty="0">
                <a:solidFill>
                  <a:srgbClr val="000000"/>
                </a:solidFill>
                <a:latin typeface="Courier New" panose="02070309020205020404" pitchFamily="49" charset="0"/>
              </a:rPr>
              <a:t>;</a:t>
            </a:r>
            <a:r>
              <a:rPr lang="en-US" dirty="0">
                <a:solidFill>
                  <a:srgbClr val="008000"/>
                </a:solidFill>
                <a:latin typeface="Courier New" panose="02070309020205020404" pitchFamily="49" charset="0"/>
              </a:rPr>
              <a:t> // 4</a:t>
            </a:r>
            <a:endParaRPr lang="en-US" b="1"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answer</a:t>
            </a:r>
            <a:r>
              <a:rPr lang="en-US" b="1" dirty="0" err="1">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next</a:t>
            </a:r>
            <a:r>
              <a:rPr lang="en-US" b="1">
                <a:solidFill>
                  <a:srgbClr val="000000"/>
                </a:solidFill>
                <a:latin typeface="Courier New" panose="02070309020205020404" pitchFamily="49" charset="0"/>
              </a:rPr>
              <a:t>()</a:t>
            </a:r>
            <a:r>
              <a:rPr lang="en-US">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value</a:t>
            </a:r>
            <a:r>
              <a:rPr lang="en-US" b="1" dirty="0">
                <a:solidFill>
                  <a:srgbClr val="000000"/>
                </a:solidFill>
                <a:latin typeface="Courier New" panose="02070309020205020404" pitchFamily="49" charset="0"/>
              </a:rPr>
              <a:t>;</a:t>
            </a:r>
            <a:r>
              <a:rPr lang="en-US" dirty="0">
                <a:solidFill>
                  <a:srgbClr val="008000"/>
                </a:solidFill>
                <a:latin typeface="Courier New" panose="02070309020205020404" pitchFamily="49" charset="0"/>
              </a:rPr>
              <a:t> // 16</a:t>
            </a:r>
            <a:endParaRPr lang="en-US" dirty="0">
              <a:solidFill>
                <a:srgbClr val="000000"/>
              </a:solidFill>
              <a:latin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a:t>WORDCAMP VANCOUVER - @RAMISAYAR</a:t>
            </a:r>
          </a:p>
        </p:txBody>
      </p:sp>
    </p:spTree>
    <p:extLst>
      <p:ext uri="{BB962C8B-B14F-4D97-AF65-F5344CB8AC3E}">
        <p14:creationId xmlns:p14="http://schemas.microsoft.com/office/powerpoint/2010/main" val="2009796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ES2015 – Classes</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1881224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Classes &amp; “Frameworks” in JavaScript</a:t>
            </a:r>
          </a:p>
        </p:txBody>
      </p:sp>
      <p:sp>
        <p:nvSpPr>
          <p:cNvPr id="4" name="Footer Placeholder 3"/>
          <p:cNvSpPr>
            <a:spLocks noGrp="1"/>
          </p:cNvSpPr>
          <p:nvPr>
            <p:ph type="ftr" sz="quarter" idx="11"/>
          </p:nvPr>
        </p:nvSpPr>
        <p:spPr/>
        <p:txBody>
          <a:bodyPr/>
          <a:lstStyle/>
          <a:p>
            <a:r>
              <a:rPr lang="en-US"/>
              <a:t>#WebNotWar - @RAMISAYAR</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1576" b="3893"/>
          <a:stretch/>
        </p:blipFill>
        <p:spPr>
          <a:xfrm>
            <a:off x="1949631" y="817518"/>
            <a:ext cx="8292738" cy="3813673"/>
          </a:xfrm>
          <a:prstGeom prst="rect">
            <a:avLst/>
          </a:prstGeom>
        </p:spPr>
      </p:pic>
    </p:spTree>
    <p:extLst>
      <p:ext uri="{BB962C8B-B14F-4D97-AF65-F5344CB8AC3E}">
        <p14:creationId xmlns:p14="http://schemas.microsoft.com/office/powerpoint/2010/main" val="2203303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Classes</a:t>
            </a:r>
          </a:p>
        </p:txBody>
      </p:sp>
      <p:sp>
        <p:nvSpPr>
          <p:cNvPr id="3" name="Content Placeholder 2"/>
          <p:cNvSpPr>
            <a:spLocks noGrp="1"/>
          </p:cNvSpPr>
          <p:nvPr>
            <p:ph idx="1"/>
          </p:nvPr>
        </p:nvSpPr>
        <p:spPr/>
        <p:txBody>
          <a:bodyPr>
            <a:noAutofit/>
          </a:bodyPr>
          <a:lstStyle/>
          <a:p>
            <a:pPr marL="0" marR="0" indent="0">
              <a:spcBef>
                <a:spcPts val="0"/>
              </a:spcBef>
              <a:spcAft>
                <a:spcPts val="0"/>
              </a:spcAft>
              <a:buNone/>
            </a:pPr>
            <a:r>
              <a:rPr lang="en-US" b="1" i="1"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class</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SkinnedMesh</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i="1"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extends</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THREE</a:t>
            </a:r>
            <a:r>
              <a:rPr lang="en-US" b="1"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Mesh</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constructor</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geometry</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materials</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i="1"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super</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geometry</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materials</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i="1" dirty="0" err="1">
                <a:solidFill>
                  <a:srgbClr val="000080"/>
                </a:solidFill>
                <a:latin typeface="Courier New" panose="02070309020205020404" pitchFamily="49" charset="0"/>
                <a:ea typeface="Times New Roman" panose="02020603050405020304" pitchFamily="18" charset="0"/>
                <a:cs typeface="Courier New" panose="02070309020205020404" pitchFamily="49" charset="0"/>
              </a:rPr>
              <a:t>this</a:t>
            </a:r>
            <a:r>
              <a:rPr lang="en-US" b="1"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idMatrix</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SkinnedMesh</a:t>
            </a:r>
            <a:r>
              <a:rPr lang="en-US" b="1"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defaultMatrix</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i="1" dirty="0" err="1">
                <a:solidFill>
                  <a:srgbClr val="000080"/>
                </a:solidFill>
                <a:latin typeface="Courier New" panose="02070309020205020404" pitchFamily="49" charset="0"/>
                <a:ea typeface="Times New Roman" panose="02020603050405020304" pitchFamily="18" charset="0"/>
                <a:cs typeface="Courier New" panose="02070309020205020404" pitchFamily="49" charset="0"/>
              </a:rPr>
              <a:t>this</a:t>
            </a:r>
            <a:r>
              <a:rPr lang="en-US" b="1"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bones</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i="1" dirty="0" err="1">
                <a:solidFill>
                  <a:srgbClr val="000080"/>
                </a:solidFill>
                <a:latin typeface="Courier New" panose="02070309020205020404" pitchFamily="49" charset="0"/>
                <a:ea typeface="Times New Roman" panose="02020603050405020304" pitchFamily="18" charset="0"/>
                <a:cs typeface="Courier New" panose="02070309020205020404" pitchFamily="49" charset="0"/>
              </a:rPr>
              <a:t>this</a:t>
            </a:r>
            <a:r>
              <a:rPr lang="en-US" b="1"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boneMatrices</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dirty="0">
                <a:solidFill>
                  <a:srgbClr val="008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effectLst/>
              <a:latin typeface="Times New Roman" panose="02020603050405020304" pitchFamily="18" charset="0"/>
              <a:ea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442030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Classes</a:t>
            </a:r>
          </a:p>
        </p:txBody>
      </p:sp>
      <p:sp>
        <p:nvSpPr>
          <p:cNvPr id="3" name="Content Placeholder 2"/>
          <p:cNvSpPr>
            <a:spLocks noGrp="1"/>
          </p:cNvSpPr>
          <p:nvPr>
            <p:ph idx="1"/>
          </p:nvPr>
        </p:nvSpPr>
        <p:spPr/>
        <p:txBody>
          <a:bodyPr>
            <a:normAutofit/>
          </a:bodyPr>
          <a:lstStyle/>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update</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camera</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dirty="0">
                <a:solidFill>
                  <a:srgbClr val="008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i="1" dirty="0" err="1">
                <a:solidFill>
                  <a:srgbClr val="000080"/>
                </a:solidFill>
                <a:latin typeface="Courier New" panose="02070309020205020404" pitchFamily="49" charset="0"/>
                <a:ea typeface="Times New Roman" panose="02020603050405020304" pitchFamily="18" charset="0"/>
                <a:cs typeface="Courier New" panose="02070309020205020404" pitchFamily="49" charset="0"/>
              </a:rPr>
              <a:t>super</a:t>
            </a:r>
            <a:r>
              <a:rPr lang="en-US" b="1"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update</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get </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boneCount</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i="1"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return</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i="1" dirty="0" err="1">
                <a:solidFill>
                  <a:srgbClr val="000080"/>
                </a:solidFill>
                <a:latin typeface="Courier New" panose="02070309020205020404" pitchFamily="49" charset="0"/>
                <a:ea typeface="Times New Roman" panose="02020603050405020304" pitchFamily="18" charset="0"/>
                <a:cs typeface="Courier New" panose="02070309020205020404" pitchFamily="49" charset="0"/>
              </a:rPr>
              <a:t>this</a:t>
            </a:r>
            <a:r>
              <a:rPr lang="en-US" b="1"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bones</a:t>
            </a:r>
            <a:r>
              <a:rPr lang="en-US" b="1"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length</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set </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matrixType</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matrixType</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i="1" dirty="0" err="1">
                <a:solidFill>
                  <a:srgbClr val="000080"/>
                </a:solidFill>
                <a:latin typeface="Courier New" panose="02070309020205020404" pitchFamily="49" charset="0"/>
                <a:ea typeface="Times New Roman" panose="02020603050405020304" pitchFamily="18" charset="0"/>
                <a:cs typeface="Courier New" panose="02070309020205020404" pitchFamily="49" charset="0"/>
              </a:rPr>
              <a:t>this</a:t>
            </a:r>
            <a:r>
              <a:rPr lang="en-US" b="1"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idMatrix</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SkinnedMesh</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matrixType</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40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2299080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ES2015 – React Classes</a:t>
            </a:r>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2400" b="1" i="1" dirty="0">
                <a:solidFill>
                  <a:srgbClr val="000080"/>
                </a:solidFill>
                <a:latin typeface="Courier New" panose="02070309020205020404" pitchFamily="49" charset="0"/>
              </a:rPr>
              <a:t>class</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HelloMessage</a:t>
            </a:r>
            <a:r>
              <a:rPr lang="en-US" sz="2400" dirty="0">
                <a:solidFill>
                  <a:srgbClr val="000000"/>
                </a:solidFill>
                <a:latin typeface="Courier New" panose="02070309020205020404" pitchFamily="49" charset="0"/>
              </a:rPr>
              <a:t> </a:t>
            </a:r>
            <a:r>
              <a:rPr lang="en-US" sz="2400" b="1" i="1" dirty="0">
                <a:solidFill>
                  <a:srgbClr val="000080"/>
                </a:solidFill>
                <a:latin typeface="Courier New" panose="02070309020205020404" pitchFamily="49" charset="0"/>
              </a:rPr>
              <a:t>extends</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React</a:t>
            </a:r>
            <a:r>
              <a:rPr lang="en-US" sz="2400" b="1" dirty="0" err="1">
                <a:solidFill>
                  <a:srgbClr val="000000"/>
                </a:solidFill>
                <a:latin typeface="Courier New" panose="02070309020205020404" pitchFamily="49" charset="0"/>
              </a:rPr>
              <a:t>.</a:t>
            </a:r>
            <a:r>
              <a:rPr lang="en-US" sz="2400" dirty="0" err="1">
                <a:solidFill>
                  <a:srgbClr val="000000"/>
                </a:solidFill>
                <a:latin typeface="Courier New" panose="02070309020205020404" pitchFamily="49" charset="0"/>
              </a:rPr>
              <a:t>Component</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a:t>
            </a:r>
            <a:endParaRPr lang="en-US" sz="2400" dirty="0">
              <a:solidFill>
                <a:srgbClr val="000000"/>
              </a:solidFill>
              <a:latin typeface="Courier New" panose="02070309020205020404" pitchFamily="49" charset="0"/>
            </a:endParaRPr>
          </a:p>
          <a:p>
            <a:pPr marL="0" indent="0">
              <a:lnSpc>
                <a:spcPct val="100000"/>
              </a:lnSpc>
              <a:spcBef>
                <a:spcPts val="0"/>
              </a:spcBef>
              <a:buNone/>
            </a:pPr>
            <a:r>
              <a:rPr lang="en-US" sz="2400" dirty="0">
                <a:solidFill>
                  <a:srgbClr val="000000"/>
                </a:solidFill>
                <a:latin typeface="Courier New" panose="02070309020205020404" pitchFamily="49" charset="0"/>
              </a:rPr>
              <a:t>  render</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a:t>
            </a:r>
            <a:endParaRPr lang="en-US" sz="2400" dirty="0">
              <a:solidFill>
                <a:srgbClr val="000000"/>
              </a:solidFill>
              <a:latin typeface="Courier New" panose="02070309020205020404" pitchFamily="49" charset="0"/>
            </a:endParaRPr>
          </a:p>
          <a:p>
            <a:pPr marL="0" indent="0">
              <a:lnSpc>
                <a:spcPct val="100000"/>
              </a:lnSpc>
              <a:spcBef>
                <a:spcPts val="0"/>
              </a:spcBef>
              <a:buNone/>
            </a:pPr>
            <a:r>
              <a:rPr lang="en-US" sz="2400" b="1" i="1" dirty="0">
                <a:solidFill>
                  <a:srgbClr val="000000"/>
                </a:solidFill>
                <a:latin typeface="Courier New" panose="02070309020205020404" pitchFamily="49" charset="0"/>
              </a:rPr>
              <a:t>    </a:t>
            </a:r>
            <a:r>
              <a:rPr lang="en-US" sz="2400" b="1" i="1" dirty="0">
                <a:solidFill>
                  <a:srgbClr val="000080"/>
                </a:solidFill>
                <a:latin typeface="Courier New" panose="02070309020205020404" pitchFamily="49" charset="0"/>
              </a:rPr>
              <a:t>return</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&lt;</a:t>
            </a:r>
            <a:r>
              <a:rPr lang="en-US" sz="2400" dirty="0">
                <a:solidFill>
                  <a:srgbClr val="000000"/>
                </a:solidFill>
                <a:latin typeface="Courier New" panose="02070309020205020404" pitchFamily="49" charset="0"/>
              </a:rPr>
              <a:t>div</a:t>
            </a:r>
            <a:r>
              <a:rPr lang="en-US" sz="2400" b="1" dirty="0">
                <a:solidFill>
                  <a:srgbClr val="000000"/>
                </a:solidFill>
                <a:latin typeface="Courier New" panose="02070309020205020404" pitchFamily="49" charset="0"/>
              </a:rPr>
              <a:t>&gt;</a:t>
            </a:r>
            <a:r>
              <a:rPr lang="en-US" sz="2400" dirty="0">
                <a:solidFill>
                  <a:srgbClr val="000000"/>
                </a:solidFill>
                <a:latin typeface="Courier New" panose="02070309020205020404" pitchFamily="49" charset="0"/>
              </a:rPr>
              <a:t>Hello </a:t>
            </a:r>
            <a:r>
              <a:rPr lang="en-US" sz="2400" b="1" dirty="0">
                <a:solidFill>
                  <a:srgbClr val="000000"/>
                </a:solidFill>
                <a:latin typeface="Courier New" panose="02070309020205020404" pitchFamily="49" charset="0"/>
              </a:rPr>
              <a:t>{</a:t>
            </a:r>
            <a:r>
              <a:rPr lang="en-US" sz="2400" b="1" i="1" dirty="0">
                <a:solidFill>
                  <a:srgbClr val="000080"/>
                </a:solidFill>
                <a:latin typeface="Courier New" panose="02070309020205020404" pitchFamily="49" charset="0"/>
              </a:rPr>
              <a:t>this</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props</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name</a:t>
            </a:r>
            <a:r>
              <a:rPr lang="en-US" sz="2400" b="1" dirty="0">
                <a:solidFill>
                  <a:srgbClr val="000000"/>
                </a:solidFill>
                <a:latin typeface="Courier New" panose="02070309020205020404" pitchFamily="49" charset="0"/>
              </a:rPr>
              <a:t>}&lt;/</a:t>
            </a:r>
            <a:r>
              <a:rPr lang="en-US" sz="2400" dirty="0">
                <a:solidFill>
                  <a:srgbClr val="000000"/>
                </a:solidFill>
                <a:latin typeface="Courier New" panose="02070309020205020404" pitchFamily="49" charset="0"/>
              </a:rPr>
              <a:t>div</a:t>
            </a:r>
            <a:r>
              <a:rPr lang="en-US" sz="2400" b="1" dirty="0">
                <a:solidFill>
                  <a:srgbClr val="000000"/>
                </a:solidFill>
                <a:latin typeface="Courier New" panose="02070309020205020404" pitchFamily="49" charset="0"/>
              </a:rPr>
              <a:t>&gt;;</a:t>
            </a:r>
            <a:r>
              <a:rPr lang="en-US" sz="2400" dirty="0">
                <a:solidFill>
                  <a:srgbClr val="000000"/>
                </a:solidFill>
                <a:latin typeface="Courier New" panose="02070309020205020404" pitchFamily="49" charset="0"/>
              </a:rPr>
              <a:t> </a:t>
            </a:r>
          </a:p>
          <a:p>
            <a:pPr marL="0" indent="0">
              <a:lnSpc>
                <a:spcPct val="100000"/>
              </a:lnSpc>
              <a:spcBef>
                <a:spcPts val="0"/>
              </a:spcBef>
              <a:buNone/>
            </a:pPr>
            <a:r>
              <a:rPr lang="en-US" sz="2400" b="1" dirty="0">
                <a:solidFill>
                  <a:srgbClr val="000000"/>
                </a:solidFill>
                <a:latin typeface="Courier New" panose="02070309020205020404" pitchFamily="49" charset="0"/>
              </a:rPr>
              <a:t>  }</a:t>
            </a:r>
          </a:p>
          <a:p>
            <a:pPr marL="0" indent="0">
              <a:lnSpc>
                <a:spcPct val="100000"/>
              </a:lnSpc>
              <a:spcBef>
                <a:spcPts val="0"/>
              </a:spcBef>
              <a:buNone/>
            </a:pPr>
            <a:r>
              <a:rPr lang="en-US" sz="2400" b="1" dirty="0">
                <a:solidFill>
                  <a:srgbClr val="000000"/>
                </a:solidFill>
                <a:latin typeface="Courier New" panose="02070309020205020404" pitchFamily="49" charset="0"/>
              </a:rPr>
              <a:t>}</a:t>
            </a:r>
            <a:endParaRPr lang="en-US" sz="2400" dirty="0">
              <a:solidFill>
                <a:srgbClr val="000000"/>
              </a:solidFill>
              <a:latin typeface="Courier New" panose="02070309020205020404" pitchFamily="49" charset="0"/>
            </a:endParaRPr>
          </a:p>
          <a:p>
            <a:pPr marL="0" indent="0">
              <a:lnSpc>
                <a:spcPct val="100000"/>
              </a:lnSpc>
              <a:spcBef>
                <a:spcPts val="0"/>
              </a:spcBef>
              <a:buNone/>
            </a:pPr>
            <a:r>
              <a:rPr lang="en-US" sz="2400" dirty="0" err="1">
                <a:solidFill>
                  <a:srgbClr val="000000"/>
                </a:solidFill>
                <a:latin typeface="Courier New" panose="02070309020205020404" pitchFamily="49" charset="0"/>
              </a:rPr>
              <a:t>ReactDOM</a:t>
            </a:r>
            <a:r>
              <a:rPr lang="en-US" sz="2400" b="1" dirty="0" err="1">
                <a:solidFill>
                  <a:srgbClr val="000000"/>
                </a:solidFill>
                <a:latin typeface="Courier New" panose="02070309020205020404" pitchFamily="49" charset="0"/>
              </a:rPr>
              <a:t>.</a:t>
            </a:r>
            <a:r>
              <a:rPr lang="en-US" sz="2400" dirty="0" err="1">
                <a:solidFill>
                  <a:srgbClr val="000000"/>
                </a:solidFill>
                <a:latin typeface="Courier New" panose="02070309020205020404" pitchFamily="49" charset="0"/>
              </a:rPr>
              <a:t>render</a:t>
            </a:r>
            <a:r>
              <a:rPr lang="en-US" sz="2400" b="1" dirty="0">
                <a:solidFill>
                  <a:srgbClr val="000000"/>
                </a:solidFill>
                <a:latin typeface="Courier New" panose="02070309020205020404" pitchFamily="49" charset="0"/>
              </a:rPr>
              <a:t>(&lt;</a:t>
            </a:r>
            <a:r>
              <a:rPr lang="en-US" sz="2400" dirty="0" err="1">
                <a:solidFill>
                  <a:srgbClr val="000000"/>
                </a:solidFill>
                <a:latin typeface="Courier New" panose="02070309020205020404" pitchFamily="49" charset="0"/>
              </a:rPr>
              <a:t>HelloMessage</a:t>
            </a:r>
            <a:r>
              <a:rPr lang="en-US" sz="2400" dirty="0">
                <a:solidFill>
                  <a:srgbClr val="000000"/>
                </a:solidFill>
                <a:latin typeface="Courier New" panose="02070309020205020404" pitchFamily="49" charset="0"/>
              </a:rPr>
              <a:t> name</a:t>
            </a:r>
            <a:r>
              <a:rPr lang="en-US" sz="2400" b="1" dirty="0">
                <a:solidFill>
                  <a:srgbClr val="000000"/>
                </a:solidFill>
                <a:latin typeface="Courier New" panose="02070309020205020404" pitchFamily="49" charset="0"/>
              </a:rPr>
              <a:t>=</a:t>
            </a:r>
            <a:r>
              <a:rPr lang="en-US" sz="2400" dirty="0">
                <a:solidFill>
                  <a:srgbClr val="808080"/>
                </a:solidFill>
                <a:latin typeface="Courier New" panose="02070309020205020404" pitchFamily="49" charset="0"/>
              </a:rPr>
              <a:t>“Rami"</a:t>
            </a:r>
            <a:r>
              <a:rPr lang="en-US" sz="2400" dirty="0">
                <a:solidFill>
                  <a:srgbClr val="000000"/>
                </a:solidFill>
                <a:latin typeface="Courier New" panose="02070309020205020404" pitchFamily="49" charset="0"/>
              </a:rPr>
              <a:t> </a:t>
            </a:r>
            <a:r>
              <a:rPr lang="en-US" sz="2400" b="1" dirty="0">
                <a:solidFill>
                  <a:srgbClr val="000000"/>
                </a:solidFill>
                <a:latin typeface="Courier New" panose="02070309020205020404" pitchFamily="49" charset="0"/>
              </a:rPr>
              <a:t>/&gt;,</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mountNode</a:t>
            </a:r>
            <a:r>
              <a:rPr lang="en-US" sz="2400" b="1" dirty="0">
                <a:solidFill>
                  <a:srgbClr val="000000"/>
                </a:solidFill>
                <a:latin typeface="Courier New" panose="02070309020205020404" pitchFamily="49" charset="0"/>
              </a:rPr>
              <a:t>);</a:t>
            </a:r>
            <a:r>
              <a:rPr lang="en-US" sz="2400" dirty="0">
                <a:solidFill>
                  <a:srgbClr val="000000"/>
                </a:solidFill>
                <a:latin typeface="Courier New" panose="02070309020205020404" pitchFamily="49" charset="0"/>
              </a:rPr>
              <a:t> </a:t>
            </a:r>
            <a:endParaRPr lang="en-US" sz="2400" dirty="0"/>
          </a:p>
          <a:p>
            <a:endParaRPr lang="en-US" sz="2400"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421090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Sneak Peak – ES7 (ES2016?) Features</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3835624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ES7 – Exponentiation Operator</a:t>
            </a:r>
          </a:p>
        </p:txBody>
      </p:sp>
      <p:sp>
        <p:nvSpPr>
          <p:cNvPr id="3" name="Content Placeholder 2"/>
          <p:cNvSpPr>
            <a:spLocks noGrp="1"/>
          </p:cNvSpPr>
          <p:nvPr>
            <p:ph type="body" idx="1"/>
          </p:nvPr>
        </p:nvSpPr>
        <p:spPr/>
        <p:txBody>
          <a:bodyPr>
            <a:normAutofit/>
          </a:bodyPr>
          <a:lstStyle/>
          <a:p>
            <a:r>
              <a:rPr lang="en-US" sz="3200" dirty="0"/>
              <a:t>Instead of </a:t>
            </a:r>
            <a:r>
              <a:rPr lang="en-US" sz="3200" dirty="0" err="1"/>
              <a:t>Math.pow</a:t>
            </a:r>
            <a:r>
              <a:rPr lang="en-US" sz="3200" dirty="0"/>
              <a:t>(x, y), you can start writing x ** y.</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67024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ES7 – Async Functions &amp; Generators	</a:t>
            </a:r>
          </a:p>
        </p:txBody>
      </p:sp>
      <p:sp>
        <p:nvSpPr>
          <p:cNvPr id="8" name="Content Placeholder 7"/>
          <p:cNvSpPr>
            <a:spLocks noGrp="1"/>
          </p:cNvSpPr>
          <p:nvPr>
            <p:ph sz="half" idx="1"/>
          </p:nvPr>
        </p:nvSpPr>
        <p:spPr/>
        <p:txBody>
          <a:bodyPr>
            <a:noAutofit/>
          </a:bodyPr>
          <a:lstStyle/>
          <a:p>
            <a:pPr marL="0" indent="0">
              <a:lnSpc>
                <a:spcPct val="100000"/>
              </a:lnSpc>
              <a:spcBef>
                <a:spcPts val="0"/>
              </a:spcBef>
              <a:buNone/>
            </a:pPr>
            <a:r>
              <a:rPr lang="en-US" sz="2000" b="1" i="1" dirty="0">
                <a:solidFill>
                  <a:srgbClr val="000080"/>
                </a:solidFill>
                <a:latin typeface="Courier New" panose="02070309020205020404" pitchFamily="49" charset="0"/>
              </a:rPr>
              <a:t>function</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myFunction</a:t>
            </a:r>
            <a:r>
              <a:rPr lang="en-US" sz="2000" b="1" dirty="0">
                <a:solidFill>
                  <a:srgbClr val="00000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000000"/>
                </a:solidFill>
                <a:latin typeface="Courier New" panose="02070309020205020404" pitchFamily="49" charset="0"/>
              </a:rPr>
              <a:t>{</a:t>
            </a:r>
            <a:endParaRPr lang="en-US" sz="2000" dirty="0">
              <a:solidFill>
                <a:srgbClr val="000000"/>
              </a:solidFill>
              <a:latin typeface="Courier New" panose="02070309020205020404" pitchFamily="49" charset="0"/>
            </a:endParaRPr>
          </a:p>
          <a:p>
            <a:pPr marL="0" indent="0">
              <a:lnSpc>
                <a:spcPct val="100000"/>
              </a:lnSpc>
              <a:spcBef>
                <a:spcPts val="0"/>
              </a:spcBef>
              <a:buNone/>
            </a:pPr>
            <a:r>
              <a:rPr lang="en-US" sz="2000" dirty="0">
                <a:solidFill>
                  <a:srgbClr val="000000"/>
                </a:solidFill>
                <a:latin typeface="Courier New" panose="02070309020205020404" pitchFamily="49" charset="0"/>
              </a:rPr>
              <a:t>  </a:t>
            </a:r>
            <a:r>
              <a:rPr lang="en-US" sz="2000" b="1" i="1" dirty="0">
                <a:solidFill>
                  <a:srgbClr val="000080"/>
                </a:solidFill>
                <a:latin typeface="Courier New" panose="02070309020205020404" pitchFamily="49" charset="0"/>
              </a:rPr>
              <a:t>let</a:t>
            </a:r>
            <a:r>
              <a:rPr lang="en-US" sz="2000" dirty="0">
                <a:solidFill>
                  <a:srgbClr val="000000"/>
                </a:solidFill>
                <a:latin typeface="Courier New" panose="02070309020205020404" pitchFamily="49" charset="0"/>
              </a:rPr>
              <a:t> result </a:t>
            </a:r>
            <a:r>
              <a:rPr lang="en-US" sz="2000" b="1" dirty="0">
                <a:solidFill>
                  <a:srgbClr val="00000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somePromise</a:t>
            </a:r>
            <a:r>
              <a:rPr lang="en-US" sz="2000" b="1" dirty="0">
                <a:solidFill>
                  <a:srgbClr val="000000"/>
                </a:solidFill>
                <a:latin typeface="Courier New" panose="02070309020205020404" pitchFamily="49" charset="0"/>
              </a:rPr>
              <a:t>();</a:t>
            </a:r>
            <a:endParaRPr lang="en-US" sz="2000" dirty="0">
              <a:solidFill>
                <a:srgbClr val="000000"/>
              </a:solidFill>
              <a:latin typeface="Courier New" panose="02070309020205020404" pitchFamily="49" charset="0"/>
            </a:endParaRPr>
          </a:p>
          <a:p>
            <a:pPr marL="0" indent="0">
              <a:lnSpc>
                <a:spcPct val="100000"/>
              </a:lnSpc>
              <a:spcBef>
                <a:spcPts val="0"/>
              </a:spcBef>
              <a:buNone/>
            </a:pP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result</a:t>
            </a:r>
            <a:r>
              <a:rPr lang="en-US" sz="2000" b="1" dirty="0" err="1">
                <a:solidFill>
                  <a:srgbClr val="000000"/>
                </a:solidFill>
                <a:latin typeface="Courier New" panose="02070309020205020404" pitchFamily="49" charset="0"/>
              </a:rPr>
              <a:t>.</a:t>
            </a:r>
            <a:r>
              <a:rPr lang="en-US" sz="2000" dirty="0" err="1">
                <a:solidFill>
                  <a:srgbClr val="000000"/>
                </a:solidFill>
                <a:latin typeface="Courier New" panose="02070309020205020404" pitchFamily="49" charset="0"/>
              </a:rPr>
              <a:t>then</a:t>
            </a:r>
            <a:r>
              <a:rPr lang="en-US" sz="2000" b="1" dirty="0">
                <a:solidFill>
                  <a:srgbClr val="000000"/>
                </a:solidFill>
                <a:latin typeface="Courier New" panose="02070309020205020404" pitchFamily="49" charset="0"/>
              </a:rPr>
              <a:t>(</a:t>
            </a:r>
            <a:r>
              <a:rPr lang="en-US" sz="2000" b="1" i="1" dirty="0">
                <a:solidFill>
                  <a:srgbClr val="000080"/>
                </a:solidFill>
                <a:latin typeface="Courier New" panose="02070309020205020404" pitchFamily="49" charset="0"/>
              </a:rPr>
              <a:t>function</a:t>
            </a:r>
            <a:r>
              <a:rPr lang="en-US" sz="2000" b="1" dirty="0">
                <a:solidFill>
                  <a:srgbClr val="000000"/>
                </a:solidFill>
                <a:latin typeface="Courier New" panose="02070309020205020404" pitchFamily="49" charset="0"/>
              </a:rPr>
              <a:t>(</a:t>
            </a:r>
            <a:r>
              <a:rPr lang="en-US" sz="2000" dirty="0">
                <a:solidFill>
                  <a:srgbClr val="000000"/>
                </a:solidFill>
                <a:latin typeface="Courier New" panose="02070309020205020404" pitchFamily="49" charset="0"/>
              </a:rPr>
              <a:t>r</a:t>
            </a:r>
            <a:r>
              <a:rPr lang="en-US" sz="2000" b="1" dirty="0">
                <a:solidFill>
                  <a:srgbClr val="00000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000000"/>
                </a:solidFill>
                <a:latin typeface="Courier New" panose="02070309020205020404" pitchFamily="49" charset="0"/>
              </a:rPr>
              <a:t>{</a:t>
            </a:r>
            <a:endParaRPr lang="en-US" sz="2000" dirty="0">
              <a:solidFill>
                <a:srgbClr val="000000"/>
              </a:solidFill>
              <a:latin typeface="Courier New" panose="02070309020205020404" pitchFamily="49" charset="0"/>
            </a:endParaRPr>
          </a:p>
          <a:p>
            <a:pPr marL="0" indent="0">
              <a:lnSpc>
                <a:spcPct val="100000"/>
              </a:lnSpc>
              <a:spcBef>
                <a:spcPts val="0"/>
              </a:spcBef>
              <a:buNone/>
            </a:pPr>
            <a:r>
              <a:rPr lang="en-US" sz="2000" dirty="0">
                <a:solidFill>
                  <a:srgbClr val="000000"/>
                </a:solidFill>
                <a:latin typeface="Courier New" panose="02070309020205020404" pitchFamily="49" charset="0"/>
              </a:rPr>
              <a:t>    console</a:t>
            </a:r>
            <a:r>
              <a:rPr lang="en-US" sz="2000" b="1" dirty="0">
                <a:solidFill>
                  <a:srgbClr val="000000"/>
                </a:solidFill>
                <a:latin typeface="Courier New" panose="02070309020205020404" pitchFamily="49" charset="0"/>
              </a:rPr>
              <a:t>.</a:t>
            </a:r>
            <a:r>
              <a:rPr lang="en-US" sz="2000" dirty="0">
                <a:solidFill>
                  <a:srgbClr val="000000"/>
                </a:solidFill>
                <a:latin typeface="Courier New" panose="02070309020205020404" pitchFamily="49" charset="0"/>
              </a:rPr>
              <a:t>log</a:t>
            </a:r>
            <a:r>
              <a:rPr lang="en-US" sz="2000" b="1" dirty="0">
                <a:solidFill>
                  <a:srgbClr val="000000"/>
                </a:solidFill>
                <a:latin typeface="Courier New" panose="02070309020205020404" pitchFamily="49" charset="0"/>
              </a:rPr>
              <a:t>(</a:t>
            </a:r>
            <a:r>
              <a:rPr lang="en-US" sz="2000" dirty="0">
                <a:solidFill>
                  <a:srgbClr val="000000"/>
                </a:solidFill>
                <a:latin typeface="Courier New" panose="02070309020205020404" pitchFamily="49" charset="0"/>
              </a:rPr>
              <a:t>r</a:t>
            </a:r>
            <a:r>
              <a:rPr lang="en-US" sz="2000" b="1" dirty="0">
                <a:solidFill>
                  <a:srgbClr val="000000"/>
                </a:solidFill>
                <a:latin typeface="Courier New" panose="02070309020205020404" pitchFamily="49" charset="0"/>
              </a:rPr>
              <a:t>);</a:t>
            </a:r>
            <a:r>
              <a:rPr lang="en-US" sz="2000" dirty="0">
                <a:solidFill>
                  <a:srgbClr val="000000"/>
                </a:solidFill>
                <a:latin typeface="Courier New" panose="02070309020205020404" pitchFamily="49" charset="0"/>
              </a:rPr>
              <a:t> </a:t>
            </a:r>
          </a:p>
          <a:p>
            <a:pPr marL="0" indent="0">
              <a:lnSpc>
                <a:spcPct val="100000"/>
              </a:lnSpc>
              <a:spcBef>
                <a:spcPts val="0"/>
              </a:spcBef>
              <a:buNone/>
            </a:pPr>
            <a:r>
              <a:rPr lang="en-US" sz="2000" b="1" dirty="0">
                <a:solidFill>
                  <a:srgbClr val="000000"/>
                </a:solidFill>
                <a:latin typeface="Courier New" panose="02070309020205020404" pitchFamily="49" charset="0"/>
              </a:rPr>
              <a:t>  });</a:t>
            </a:r>
          </a:p>
          <a:p>
            <a:pPr marL="0" indent="0">
              <a:lnSpc>
                <a:spcPct val="100000"/>
              </a:lnSpc>
              <a:spcBef>
                <a:spcPts val="0"/>
              </a:spcBef>
              <a:buNone/>
            </a:pP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result</a:t>
            </a:r>
            <a:r>
              <a:rPr lang="en-US" sz="2000" b="1" dirty="0" err="1">
                <a:solidFill>
                  <a:srgbClr val="000000"/>
                </a:solidFill>
                <a:latin typeface="Courier New" panose="02070309020205020404" pitchFamily="49" charset="0"/>
              </a:rPr>
              <a:t>.</a:t>
            </a:r>
            <a:r>
              <a:rPr lang="en-US" sz="2000" dirty="0" err="1">
                <a:solidFill>
                  <a:srgbClr val="000000"/>
                </a:solidFill>
                <a:latin typeface="Courier New" panose="02070309020205020404" pitchFamily="49" charset="0"/>
              </a:rPr>
              <a:t>resolve</a:t>
            </a:r>
            <a:r>
              <a:rPr lang="en-US" sz="2000" b="1" dirty="0">
                <a:solidFill>
                  <a:srgbClr val="000000"/>
                </a:solidFill>
                <a:latin typeface="Courier New" panose="02070309020205020404" pitchFamily="49" charset="0"/>
              </a:rPr>
              <a:t>();</a:t>
            </a:r>
          </a:p>
          <a:p>
            <a:pPr marL="0" indent="0">
              <a:lnSpc>
                <a:spcPct val="100000"/>
              </a:lnSpc>
              <a:spcBef>
                <a:spcPts val="0"/>
              </a:spcBef>
              <a:buNone/>
            </a:pPr>
            <a:r>
              <a:rPr lang="en-US" sz="2000" b="1" dirty="0">
                <a:solidFill>
                  <a:srgbClr val="000000"/>
                </a:solidFill>
                <a:latin typeface="Courier New" panose="02070309020205020404" pitchFamily="49" charset="0"/>
              </a:rPr>
              <a:t>}</a:t>
            </a:r>
            <a:endParaRPr lang="en-US" sz="2000" dirty="0"/>
          </a:p>
          <a:p>
            <a:pPr marL="0" indent="0">
              <a:buNone/>
            </a:pPr>
            <a:endParaRPr lang="en-US" sz="2000" dirty="0"/>
          </a:p>
        </p:txBody>
      </p:sp>
      <p:sp>
        <p:nvSpPr>
          <p:cNvPr id="10" name="Content Placeholder 9"/>
          <p:cNvSpPr>
            <a:spLocks noGrp="1"/>
          </p:cNvSpPr>
          <p:nvPr>
            <p:ph sz="half" idx="2"/>
          </p:nvPr>
        </p:nvSpPr>
        <p:spPr/>
        <p:txBody>
          <a:bodyPr>
            <a:normAutofit/>
          </a:bodyPr>
          <a:lstStyle/>
          <a:p>
            <a:pPr marL="0" indent="0">
              <a:lnSpc>
                <a:spcPct val="100000"/>
              </a:lnSpc>
              <a:spcBef>
                <a:spcPts val="0"/>
              </a:spcBef>
              <a:buNone/>
            </a:pPr>
            <a:r>
              <a:rPr lang="en-US" sz="2000" b="1" i="1" dirty="0">
                <a:solidFill>
                  <a:srgbClr val="000080"/>
                </a:solidFill>
                <a:latin typeface="Courier New" panose="02070309020205020404" pitchFamily="49" charset="0"/>
              </a:rPr>
              <a:t>async</a:t>
            </a:r>
            <a:r>
              <a:rPr lang="en-US" sz="2000" dirty="0">
                <a:solidFill>
                  <a:srgbClr val="000000"/>
                </a:solidFill>
                <a:latin typeface="Courier New" panose="02070309020205020404" pitchFamily="49" charset="0"/>
              </a:rPr>
              <a:t> </a:t>
            </a:r>
            <a:r>
              <a:rPr lang="en-US" sz="2000" b="1" i="1" dirty="0">
                <a:solidFill>
                  <a:srgbClr val="000080"/>
                </a:solidFill>
                <a:latin typeface="Courier New" panose="02070309020205020404" pitchFamily="49" charset="0"/>
              </a:rPr>
              <a:t>function</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myFunction</a:t>
            </a:r>
            <a:r>
              <a:rPr lang="en-US" sz="2000" b="1" dirty="0">
                <a:solidFill>
                  <a:srgbClr val="00000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000000"/>
                </a:solidFill>
                <a:latin typeface="Courier New" panose="02070309020205020404" pitchFamily="49" charset="0"/>
              </a:rPr>
              <a:t>{</a:t>
            </a:r>
            <a:endParaRPr lang="en-US" sz="2000" dirty="0">
              <a:solidFill>
                <a:srgbClr val="000000"/>
              </a:solidFill>
              <a:latin typeface="Courier New" panose="02070309020205020404" pitchFamily="49" charset="0"/>
            </a:endParaRPr>
          </a:p>
          <a:p>
            <a:pPr marL="0" indent="0">
              <a:lnSpc>
                <a:spcPct val="100000"/>
              </a:lnSpc>
              <a:spcBef>
                <a:spcPts val="0"/>
              </a:spcBef>
              <a:buNone/>
            </a:pPr>
            <a:r>
              <a:rPr lang="en-US" sz="2000" dirty="0">
                <a:solidFill>
                  <a:srgbClr val="000000"/>
                </a:solidFill>
                <a:latin typeface="Courier New" panose="02070309020205020404" pitchFamily="49" charset="0"/>
              </a:rPr>
              <a:t>  </a:t>
            </a:r>
            <a:r>
              <a:rPr lang="en-US" sz="2000" b="1" i="1" dirty="0">
                <a:solidFill>
                  <a:srgbClr val="000080"/>
                </a:solidFill>
                <a:latin typeface="Courier New" panose="02070309020205020404" pitchFamily="49" charset="0"/>
              </a:rPr>
              <a:t>let</a:t>
            </a:r>
            <a:r>
              <a:rPr lang="en-US" sz="2000" dirty="0">
                <a:solidFill>
                  <a:srgbClr val="000000"/>
                </a:solidFill>
                <a:latin typeface="Courier New" panose="02070309020205020404" pitchFamily="49" charset="0"/>
              </a:rPr>
              <a:t> result </a:t>
            </a:r>
            <a:r>
              <a:rPr lang="en-US" sz="2000" b="1" dirty="0">
                <a:solidFill>
                  <a:srgbClr val="000000"/>
                </a:solidFill>
                <a:latin typeface="Courier New" panose="02070309020205020404" pitchFamily="49" charset="0"/>
              </a:rPr>
              <a:t>=</a:t>
            </a:r>
            <a:r>
              <a:rPr lang="en-US" sz="2000" dirty="0">
                <a:solidFill>
                  <a:srgbClr val="000000"/>
                </a:solidFill>
                <a:latin typeface="Courier New" panose="02070309020205020404" pitchFamily="49" charset="0"/>
              </a:rPr>
              <a:t> </a:t>
            </a:r>
          </a:p>
          <a:p>
            <a:pPr marL="0" indent="0">
              <a:lnSpc>
                <a:spcPct val="100000"/>
              </a:lnSpc>
              <a:spcBef>
                <a:spcPts val="0"/>
              </a:spcBef>
              <a:buNone/>
            </a:pPr>
            <a:r>
              <a:rPr lang="en-US" sz="2000" dirty="0">
                <a:solidFill>
                  <a:srgbClr val="000000"/>
                </a:solidFill>
                <a:latin typeface="Courier New" panose="02070309020205020404" pitchFamily="49" charset="0"/>
              </a:rPr>
              <a:t>    </a:t>
            </a:r>
            <a:r>
              <a:rPr lang="en-US" sz="2000" b="1" i="1" dirty="0">
                <a:solidFill>
                  <a:srgbClr val="000080"/>
                </a:solidFill>
                <a:latin typeface="Courier New" panose="02070309020205020404" pitchFamily="49" charset="0"/>
              </a:rPr>
              <a:t>await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somePromise</a:t>
            </a:r>
            <a:r>
              <a:rPr lang="en-US" sz="2000" b="1" dirty="0">
                <a:solidFill>
                  <a:srgbClr val="000000"/>
                </a:solidFill>
                <a:latin typeface="Courier New" panose="02070309020205020404" pitchFamily="49" charset="0"/>
              </a:rPr>
              <a:t>();</a:t>
            </a:r>
            <a:endParaRPr lang="en-US" sz="2000" dirty="0">
              <a:solidFill>
                <a:srgbClr val="000000"/>
              </a:solidFill>
              <a:latin typeface="Courier New" panose="02070309020205020404" pitchFamily="49" charset="0"/>
            </a:endParaRPr>
          </a:p>
          <a:p>
            <a:pPr marL="0" indent="0">
              <a:lnSpc>
                <a:spcPct val="100000"/>
              </a:lnSpc>
              <a:spcBef>
                <a:spcPts val="0"/>
              </a:spcBef>
              <a:buNone/>
            </a:pPr>
            <a:r>
              <a:rPr lang="en-US" sz="2000" dirty="0">
                <a:solidFill>
                  <a:srgbClr val="000000"/>
                </a:solidFill>
                <a:latin typeface="Courier New" panose="02070309020205020404" pitchFamily="49" charset="0"/>
              </a:rPr>
              <a:t>  console</a:t>
            </a:r>
            <a:r>
              <a:rPr lang="en-US" sz="2000" b="1" dirty="0">
                <a:solidFill>
                  <a:srgbClr val="000000"/>
                </a:solidFill>
                <a:latin typeface="Courier New" panose="02070309020205020404" pitchFamily="49" charset="0"/>
              </a:rPr>
              <a:t>.</a:t>
            </a:r>
            <a:r>
              <a:rPr lang="en-US" sz="2000" dirty="0">
                <a:solidFill>
                  <a:srgbClr val="000000"/>
                </a:solidFill>
                <a:latin typeface="Courier New" panose="02070309020205020404" pitchFamily="49" charset="0"/>
              </a:rPr>
              <a:t>log</a:t>
            </a:r>
            <a:r>
              <a:rPr lang="en-US" sz="2000" b="1" dirty="0">
                <a:solidFill>
                  <a:srgbClr val="000000"/>
                </a:solidFill>
                <a:latin typeface="Courier New" panose="02070309020205020404" pitchFamily="49" charset="0"/>
              </a:rPr>
              <a:t>(</a:t>
            </a:r>
            <a:r>
              <a:rPr lang="en-US" sz="2000" dirty="0">
                <a:solidFill>
                  <a:srgbClr val="000000"/>
                </a:solidFill>
                <a:latin typeface="Courier New" panose="02070309020205020404" pitchFamily="49" charset="0"/>
              </a:rPr>
              <a:t>result</a:t>
            </a:r>
            <a:r>
              <a:rPr lang="en-US" sz="2000" b="1" dirty="0">
                <a:solidFill>
                  <a:srgbClr val="000000"/>
                </a:solidFill>
                <a:latin typeface="Courier New" panose="02070309020205020404" pitchFamily="49" charset="0"/>
              </a:rPr>
              <a:t>);</a:t>
            </a:r>
          </a:p>
          <a:p>
            <a:pPr marL="0" indent="0">
              <a:lnSpc>
                <a:spcPct val="100000"/>
              </a:lnSpc>
              <a:spcBef>
                <a:spcPts val="0"/>
              </a:spcBef>
              <a:buNone/>
            </a:pPr>
            <a:r>
              <a:rPr lang="en-US" sz="2000" b="1" dirty="0">
                <a:solidFill>
                  <a:srgbClr val="000000"/>
                </a:solidFill>
                <a:latin typeface="Courier New" panose="02070309020205020404" pitchFamily="49" charset="0"/>
              </a:rPr>
              <a:t>}</a:t>
            </a:r>
            <a:endParaRPr lang="en-US" sz="2000" dirty="0"/>
          </a:p>
          <a:p>
            <a:pPr marL="0" indent="0">
              <a:buNone/>
            </a:pPr>
            <a:endParaRPr lang="en-US" sz="2000" dirty="0"/>
          </a:p>
          <a:p>
            <a:pPr marL="0" indent="0">
              <a:buNone/>
            </a:pPr>
            <a:endParaRPr lang="en-US" dirty="0"/>
          </a:p>
          <a:p>
            <a:pPr marL="0" indent="0">
              <a:buNone/>
            </a:pPr>
            <a:r>
              <a:rPr lang="en-US" sz="2400" dirty="0"/>
              <a:t>Isn’t this so much cleaner and nicer?</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76647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7733" b="7733"/>
          <a:stretch>
            <a:fillRect/>
          </a:stretch>
        </p:blipFill>
        <p:spPr/>
      </p:pic>
      <p:sp>
        <p:nvSpPr>
          <p:cNvPr id="3" name="Title 2"/>
          <p:cNvSpPr>
            <a:spLocks noGrp="1"/>
          </p:cNvSpPr>
          <p:nvPr>
            <p:ph type="title"/>
          </p:nvPr>
        </p:nvSpPr>
        <p:spPr/>
        <p:txBody>
          <a:bodyPr>
            <a:normAutofit/>
          </a:bodyPr>
          <a:lstStyle/>
          <a:p>
            <a:r>
              <a:rPr lang="en-US" dirty="0">
                <a:solidFill>
                  <a:schemeClr val="bg1"/>
                </a:solidFill>
              </a:rPr>
              <a:t>Even Here.</a:t>
            </a:r>
            <a:br>
              <a:rPr lang="en-US" dirty="0"/>
            </a:br>
            <a:r>
              <a:rPr lang="en-US" sz="2200" dirty="0">
                <a:solidFill>
                  <a:schemeClr val="bg1"/>
                </a:solidFill>
              </a:rPr>
              <a:t>Licensed Under </a:t>
            </a:r>
            <a:r>
              <a:rPr lang="en-US" sz="2200" u="sng" dirty="0">
                <a:hlinkClick r:id="rId3"/>
              </a:rPr>
              <a:t>Creative Commons Zero</a:t>
            </a:r>
            <a:r>
              <a:rPr lang="en-US" sz="2200" dirty="0">
                <a:solidFill>
                  <a:schemeClr val="bg1"/>
                </a:solidFill>
              </a:rPr>
              <a:t> from </a:t>
            </a:r>
            <a:r>
              <a:rPr lang="en-US" sz="2200" dirty="0">
                <a:solidFill>
                  <a:schemeClr val="bg1"/>
                </a:solidFill>
                <a:hlinkClick r:id="rId4"/>
              </a:rPr>
              <a:t>NASA.</a:t>
            </a:r>
            <a:endParaRPr lang="en-US" sz="2200" dirty="0"/>
          </a:p>
        </p:txBody>
      </p:sp>
      <p:sp>
        <p:nvSpPr>
          <p:cNvPr id="4" name="Footer Placeholder 3"/>
          <p:cNvSpPr>
            <a:spLocks noGrp="1"/>
          </p:cNvSpPr>
          <p:nvPr>
            <p:ph type="ftr" sz="quarter" idx="11"/>
          </p:nvPr>
        </p:nvSpPr>
        <p:spPr/>
        <p:txBody>
          <a:bodyPr/>
          <a:lstStyle/>
          <a:p>
            <a:r>
              <a:rPr lang="en-US"/>
              <a:t>#WebNotWar - @RAMISAYAR</a:t>
            </a:r>
          </a:p>
        </p:txBody>
      </p:sp>
      <p:pic>
        <p:nvPicPr>
          <p:cNvPr id="6" name="Picture 5"/>
          <p:cNvPicPr>
            <a:picLocks noChangeAspect="1"/>
          </p:cNvPicPr>
          <p:nvPr/>
        </p:nvPicPr>
        <p:blipFill>
          <a:blip r:embed="rId5"/>
          <a:stretch>
            <a:fillRect/>
          </a:stretch>
        </p:blipFill>
        <p:spPr>
          <a:xfrm>
            <a:off x="5503710" y="813140"/>
            <a:ext cx="5850090" cy="3917950"/>
          </a:xfrm>
          <a:prstGeom prst="rect">
            <a:avLst/>
          </a:prstGeom>
        </p:spPr>
      </p:pic>
    </p:spTree>
    <p:extLst>
      <p:ext uri="{BB962C8B-B14F-4D97-AF65-F5344CB8AC3E}">
        <p14:creationId xmlns:p14="http://schemas.microsoft.com/office/powerpoint/2010/main" val="140728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ES7 – Proposed Features</a:t>
            </a:r>
          </a:p>
        </p:txBody>
      </p:sp>
      <p:sp>
        <p:nvSpPr>
          <p:cNvPr id="7" name="Content Placeholder 6"/>
          <p:cNvSpPr>
            <a:spLocks noGrp="1"/>
          </p:cNvSpPr>
          <p:nvPr>
            <p:ph idx="1"/>
          </p:nvPr>
        </p:nvSpPr>
        <p:spPr/>
        <p:txBody>
          <a:bodyPr/>
          <a:lstStyle/>
          <a:p>
            <a:r>
              <a:rPr lang="en-US" dirty="0" err="1"/>
              <a:t>Array.prototype.includes</a:t>
            </a:r>
            <a:endParaRPr lang="en-US" dirty="0"/>
          </a:p>
          <a:p>
            <a:r>
              <a:rPr lang="en-US" dirty="0"/>
              <a:t>Rest/spread properties</a:t>
            </a:r>
          </a:p>
          <a:p>
            <a:r>
              <a:rPr lang="en-US" dirty="0"/>
              <a:t>Decorators</a:t>
            </a:r>
          </a:p>
          <a:p>
            <a:r>
              <a:rPr lang="en-US" dirty="0"/>
              <a:t>Observable</a:t>
            </a:r>
          </a:p>
          <a:p>
            <a:r>
              <a:rPr lang="en-US" dirty="0"/>
              <a:t>SIMD</a:t>
            </a:r>
          </a:p>
          <a:p>
            <a:r>
              <a:rPr lang="en-US" dirty="0"/>
              <a:t>Etc...</a:t>
            </a:r>
          </a:p>
        </p:txBody>
      </p:sp>
      <p:sp>
        <p:nvSpPr>
          <p:cNvPr id="5" name="Footer Placeholder 4"/>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258062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979" b="6979"/>
          <a:stretch>
            <a:fillRect/>
          </a:stretch>
        </p:blipFill>
        <p:spPr/>
      </p:pic>
      <p:sp>
        <p:nvSpPr>
          <p:cNvPr id="5" name="Title 4"/>
          <p:cNvSpPr>
            <a:spLocks noGrp="1"/>
          </p:cNvSpPr>
          <p:nvPr>
            <p:ph type="title"/>
          </p:nvPr>
        </p:nvSpPr>
        <p:spPr/>
        <p:txBody>
          <a:bodyPr>
            <a:normAutofit/>
          </a:bodyPr>
          <a:lstStyle/>
          <a:p>
            <a:pPr algn="r"/>
            <a:r>
              <a:rPr lang="en-US" dirty="0">
                <a:solidFill>
                  <a:schemeClr val="bg1"/>
                </a:solidFill>
              </a:rPr>
              <a:t>I WANNNT IT!</a:t>
            </a:r>
            <a:br>
              <a:rPr lang="en-US" dirty="0">
                <a:solidFill>
                  <a:schemeClr val="bg1"/>
                </a:solidFill>
              </a:rPr>
            </a:br>
            <a:r>
              <a:rPr lang="en-US" sz="2200" dirty="0">
                <a:solidFill>
                  <a:schemeClr val="bg1"/>
                </a:solidFill>
              </a:rPr>
              <a:t>Copyright of </a:t>
            </a:r>
            <a:r>
              <a:rPr lang="en-US" sz="2200" dirty="0">
                <a:solidFill>
                  <a:schemeClr val="bg1"/>
                </a:solidFill>
                <a:hlinkClick r:id="rId3"/>
              </a:rPr>
              <a:t>Eva Blue</a:t>
            </a:r>
            <a:r>
              <a:rPr lang="en-US" sz="2200" dirty="0">
                <a:solidFill>
                  <a:schemeClr val="bg1"/>
                </a:solidFill>
              </a:rPr>
              <a:t>, this work is licensed under CC </a:t>
            </a:r>
            <a:r>
              <a:rPr lang="en-US" sz="2200" dirty="0">
                <a:solidFill>
                  <a:schemeClr val="bg1"/>
                </a:solidFill>
                <a:hlinkClick r:id="rId4"/>
              </a:rPr>
              <a:t>Attribution 2.0 Generic</a:t>
            </a:r>
            <a:r>
              <a:rPr lang="en-US" sz="2200" dirty="0">
                <a:solidFill>
                  <a:schemeClr val="bg1"/>
                </a:solidFill>
              </a:rPr>
              <a:t>. </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4141804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Going Back In Time – ES6/7 to ES5.</a:t>
            </a:r>
          </a:p>
        </p:txBody>
      </p:sp>
      <p:sp>
        <p:nvSpPr>
          <p:cNvPr id="6" name="Content Placeholder 5"/>
          <p:cNvSpPr>
            <a:spLocks noGrp="1"/>
          </p:cNvSpPr>
          <p:nvPr>
            <p:ph idx="1"/>
          </p:nvPr>
        </p:nvSpPr>
        <p:spPr/>
        <p:txBody>
          <a:bodyPr>
            <a:normAutofit/>
          </a:bodyPr>
          <a:lstStyle/>
          <a:p>
            <a:r>
              <a:rPr lang="en-US" sz="3200" b="1" dirty="0"/>
              <a:t>Babel</a:t>
            </a:r>
            <a:r>
              <a:rPr lang="en-US" sz="3200" dirty="0"/>
              <a:t>, ES2015 Compiler: </a:t>
            </a:r>
            <a:r>
              <a:rPr lang="en-US" sz="3200" dirty="0">
                <a:hlinkClick r:id="rId2"/>
              </a:rPr>
              <a:t>https://babeljs.io/</a:t>
            </a:r>
            <a:endParaRPr lang="en-US" sz="3200" dirty="0"/>
          </a:p>
          <a:p>
            <a:pPr lvl="1"/>
            <a:r>
              <a:rPr lang="en-US" sz="2800" dirty="0"/>
              <a:t>Special support for JSX &amp; React</a:t>
            </a:r>
          </a:p>
          <a:p>
            <a:pPr lvl="1"/>
            <a:r>
              <a:rPr lang="en-US" sz="2800" dirty="0"/>
              <a:t>Support for extensions and plugins</a:t>
            </a:r>
            <a:endParaRPr lang="en-US" sz="2800" b="1" dirty="0"/>
          </a:p>
          <a:p>
            <a:r>
              <a:rPr lang="en-US" sz="3200" b="1" dirty="0"/>
              <a:t>Google </a:t>
            </a:r>
            <a:r>
              <a:rPr lang="en-US" sz="3200" b="1" dirty="0" err="1"/>
              <a:t>Traceur</a:t>
            </a:r>
            <a:r>
              <a:rPr lang="en-US" sz="3200" dirty="0"/>
              <a:t>, ES6 Compiler: </a:t>
            </a:r>
            <a:r>
              <a:rPr lang="en-US" sz="3200" dirty="0">
                <a:hlinkClick r:id="rId3"/>
              </a:rPr>
              <a:t>https://github.com/google/traceur-compiler</a:t>
            </a:r>
            <a:endParaRPr lang="en-US" sz="3200" dirty="0"/>
          </a:p>
          <a:p>
            <a:r>
              <a:rPr lang="en-US" sz="3200" b="1" dirty="0"/>
              <a:t>Continuum</a:t>
            </a:r>
            <a:r>
              <a:rPr lang="en-US" sz="3200" dirty="0"/>
              <a:t>, ES6 Virtual Machine written with ES3: </a:t>
            </a:r>
            <a:r>
              <a:rPr lang="en-US" sz="3200" dirty="0">
                <a:hlinkClick r:id="rId4"/>
              </a:rPr>
              <a:t>https://github.com/Benvie/continuum</a:t>
            </a:r>
            <a:endParaRPr lang="en-US" sz="3200" dirty="0"/>
          </a:p>
          <a:p>
            <a:pPr lvl="1"/>
            <a:r>
              <a:rPr lang="en-US" sz="2800" dirty="0"/>
              <a:t>Theoretically, support goes all the way back to IE6.</a:t>
            </a:r>
          </a:p>
          <a:p>
            <a:endParaRPr lang="en-US" sz="3200" dirty="0"/>
          </a:p>
          <a:p>
            <a:endParaRPr lang="en-US" sz="3200"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782300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Babel To Go Back In Time</a:t>
            </a:r>
          </a:p>
        </p:txBody>
      </p:sp>
      <p:sp>
        <p:nvSpPr>
          <p:cNvPr id="3" name="Content Placeholder 2"/>
          <p:cNvSpPr>
            <a:spLocks noGrp="1"/>
          </p:cNvSpPr>
          <p:nvPr>
            <p:ph idx="1"/>
          </p:nvPr>
        </p:nvSpPr>
        <p:spPr/>
        <p:txBody>
          <a:bodyPr>
            <a:noAutofit/>
          </a:bodyPr>
          <a:lstStyle/>
          <a:p>
            <a:pPr marL="0" indent="0">
              <a:buNone/>
            </a:pPr>
            <a:r>
              <a:rPr lang="en-US" dirty="0" err="1">
                <a:latin typeface="Courier New" panose="02070309020205020404" pitchFamily="49" charset="0"/>
                <a:cs typeface="Courier New" panose="02070309020205020404" pitchFamily="49" charset="0"/>
              </a:rPr>
              <a:t>npm</a:t>
            </a:r>
            <a:r>
              <a:rPr lang="en-US" dirty="0">
                <a:latin typeface="Courier New" panose="02070309020205020404" pitchFamily="49" charset="0"/>
                <a:cs typeface="Courier New" panose="02070309020205020404" pitchFamily="49" charset="0"/>
              </a:rPr>
              <a:t> install --save-dev babel-cli</a:t>
            </a:r>
            <a:endParaRPr lang="en-US" dirty="0"/>
          </a:p>
          <a:p>
            <a:endParaRPr lang="en-US" dirty="0"/>
          </a:p>
          <a:p>
            <a:r>
              <a:rPr lang="en-US" dirty="0"/>
              <a:t>You can setup babel to watch your files and automatically compile by using Grunt &amp; Gulp.</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babel ./</a:t>
            </a:r>
            <a:r>
              <a:rPr lang="en-US" dirty="0" err="1">
                <a:latin typeface="Courier New" panose="02070309020205020404" pitchFamily="49" charset="0"/>
                <a:cs typeface="Courier New" panose="02070309020205020404" pitchFamily="49" charset="0"/>
              </a:rPr>
              <a:t>src</a:t>
            </a:r>
            <a:r>
              <a:rPr lang="en-US" dirty="0">
                <a:latin typeface="Courier New" panose="02070309020205020404" pitchFamily="49" charset="0"/>
                <a:cs typeface="Courier New" panose="02070309020205020404" pitchFamily="49" charset="0"/>
              </a:rPr>
              <a:t> --out-file app.js --presets es2015</a:t>
            </a:r>
          </a:p>
          <a:p>
            <a:pPr marL="0" indent="0">
              <a:buNone/>
            </a:pPr>
            <a:endParaRPr lang="en-US" dirty="0">
              <a:latin typeface="Courier New" panose="02070309020205020404" pitchFamily="49" charset="0"/>
              <a:cs typeface="Courier New" panose="02070309020205020404" pitchFamily="49" charset="0"/>
            </a:endParaRPr>
          </a:p>
          <a:p>
            <a:r>
              <a:rPr lang="en-US" dirty="0"/>
              <a:t>Babel will also add any missing features for browsers that already support ES6. Babel has presets for ES7 features, React, etc.</a:t>
            </a:r>
          </a:p>
          <a:p>
            <a:pPr marL="0" indent="0">
              <a:buNone/>
            </a:pPr>
            <a:endParaRPr lang="en-US"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42275901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7700" b="7700"/>
          <a:stretch>
            <a:fillRect/>
          </a:stretch>
        </p:blipFill>
        <p:spPr/>
      </p:pic>
      <p:sp>
        <p:nvSpPr>
          <p:cNvPr id="5" name="Title 4"/>
          <p:cNvSpPr>
            <a:spLocks noGrp="1"/>
          </p:cNvSpPr>
          <p:nvPr>
            <p:ph type="title"/>
          </p:nvPr>
        </p:nvSpPr>
        <p:spPr/>
        <p:txBody>
          <a:bodyPr>
            <a:normAutofit/>
          </a:bodyPr>
          <a:lstStyle/>
          <a:p>
            <a:r>
              <a:rPr lang="en-US" dirty="0">
                <a:solidFill>
                  <a:schemeClr val="bg1"/>
                </a:solidFill>
              </a:rPr>
              <a:t>BACK TO THE FUTURE!</a:t>
            </a:r>
            <a:br>
              <a:rPr lang="en-US" dirty="0">
                <a:solidFill>
                  <a:schemeClr val="bg1"/>
                </a:solidFill>
              </a:rPr>
            </a:br>
            <a:r>
              <a:rPr lang="en-US" sz="2200" dirty="0">
                <a:solidFill>
                  <a:schemeClr val="bg1"/>
                </a:solidFill>
              </a:rPr>
              <a:t>Copyright of </a:t>
            </a:r>
            <a:r>
              <a:rPr lang="en-US" sz="2200" dirty="0">
                <a:solidFill>
                  <a:schemeClr val="bg1"/>
                </a:solidFill>
                <a:hlinkClick r:id="rId3"/>
              </a:rPr>
              <a:t>JD Hancock</a:t>
            </a:r>
            <a:r>
              <a:rPr lang="en-US" sz="2200" dirty="0">
                <a:solidFill>
                  <a:schemeClr val="bg1"/>
                </a:solidFill>
              </a:rPr>
              <a:t>, this work is licensed under CC </a:t>
            </a:r>
            <a:r>
              <a:rPr lang="en-US" sz="2200" dirty="0">
                <a:solidFill>
                  <a:schemeClr val="bg1"/>
                </a:solidFill>
                <a:hlinkClick r:id="rId4"/>
              </a:rPr>
              <a:t>Attribution 2.0 Generic</a:t>
            </a:r>
            <a:r>
              <a:rPr lang="en-US" sz="2200" dirty="0">
                <a:solidFill>
                  <a:schemeClr val="bg1"/>
                </a:solidFill>
              </a:rPr>
              <a:t>. </a:t>
            </a:r>
            <a:endParaRPr lang="en-US" sz="2200" dirty="0"/>
          </a:p>
        </p:txBody>
      </p:sp>
      <p:sp>
        <p:nvSpPr>
          <p:cNvPr id="4" name="Footer Placeholder 3"/>
          <p:cNvSpPr>
            <a:spLocks noGrp="1"/>
          </p:cNvSpPr>
          <p:nvPr>
            <p:ph type="ftr" sz="quarter" idx="11"/>
          </p:nvPr>
        </p:nvSpPr>
        <p:spPr/>
        <p:txBody>
          <a:bodyPr/>
          <a:lstStyle/>
          <a:p>
            <a:r>
              <a:rPr lang="en-US">
                <a:solidFill>
                  <a:schemeClr val="bg1"/>
                </a:solidFill>
              </a:rPr>
              <a:t>#WebNotWar - @RAMISAYAR</a:t>
            </a:r>
            <a:endParaRPr lang="en-US" dirty="0">
              <a:solidFill>
                <a:schemeClr val="bg1"/>
              </a:solidFill>
            </a:endParaRPr>
          </a:p>
        </p:txBody>
      </p:sp>
    </p:spTree>
    <p:extLst>
      <p:ext uri="{BB962C8B-B14F-4D97-AF65-F5344CB8AC3E}">
        <p14:creationId xmlns:p14="http://schemas.microsoft.com/office/powerpoint/2010/main" val="496328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the Future</a:t>
            </a:r>
          </a:p>
        </p:txBody>
      </p:sp>
      <p:sp>
        <p:nvSpPr>
          <p:cNvPr id="3" name="Content Placeholder 2"/>
          <p:cNvSpPr>
            <a:spLocks noGrp="1"/>
          </p:cNvSpPr>
          <p:nvPr>
            <p:ph idx="1"/>
          </p:nvPr>
        </p:nvSpPr>
        <p:spPr/>
        <p:txBody>
          <a:bodyPr/>
          <a:lstStyle/>
          <a:p>
            <a:r>
              <a:rPr lang="en-US" sz="3200" b="1" dirty="0"/>
              <a:t>xto6</a:t>
            </a:r>
            <a:r>
              <a:rPr lang="en-US" sz="3200" dirty="0"/>
              <a:t>, convert JavaScript to ES6: </a:t>
            </a:r>
            <a:r>
              <a:rPr lang="en-US" sz="3200" dirty="0">
                <a:hlinkClick r:id="rId2"/>
              </a:rPr>
              <a:t>https://github.com/mohebifar/xto6</a:t>
            </a:r>
            <a:endParaRPr lang="en-US" sz="3200" dirty="0"/>
          </a:p>
          <a:p>
            <a:r>
              <a:rPr lang="en-US" sz="3200" b="1" dirty="0"/>
              <a:t>es6-shim</a:t>
            </a:r>
            <a:r>
              <a:rPr lang="en-US" sz="3200" dirty="0"/>
              <a:t>, adding support for ES6: </a:t>
            </a:r>
            <a:r>
              <a:rPr lang="en-US" sz="3200" dirty="0">
                <a:hlinkClick r:id="rId3"/>
              </a:rPr>
              <a:t>https://github.com/paulmillr/es6-shim</a:t>
            </a:r>
            <a:endParaRPr lang="en-US" sz="3200" dirty="0"/>
          </a:p>
          <a:p>
            <a:r>
              <a:rPr lang="en-US" sz="3200" b="1" dirty="0"/>
              <a:t>es6-module-loader</a:t>
            </a:r>
            <a:r>
              <a:rPr lang="en-US" sz="3200" dirty="0"/>
              <a:t>, module loader support: </a:t>
            </a:r>
            <a:r>
              <a:rPr lang="en-US" sz="3200" dirty="0">
                <a:hlinkClick r:id="rId4"/>
              </a:rPr>
              <a:t>https://github.com/ModuleLoader/es6-module-loader</a:t>
            </a:r>
            <a:endParaRPr lang="en-US" sz="3200" dirty="0"/>
          </a:p>
          <a:p>
            <a:endParaRPr lang="en-US"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2944296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did we learn?</a:t>
            </a:r>
          </a:p>
        </p:txBody>
      </p:sp>
      <p:sp>
        <p:nvSpPr>
          <p:cNvPr id="4" name="Content Placeholder 3"/>
          <p:cNvSpPr>
            <a:spLocks noGrp="1"/>
          </p:cNvSpPr>
          <p:nvPr>
            <p:ph idx="1"/>
          </p:nvPr>
        </p:nvSpPr>
        <p:spPr/>
        <p:txBody>
          <a:bodyPr>
            <a:normAutofit fontScale="85000" lnSpcReduction="20000"/>
          </a:bodyPr>
          <a:lstStyle/>
          <a:p>
            <a:pPr fontAlgn="ctr"/>
            <a:r>
              <a:rPr lang="en-US" sz="3000" dirty="0"/>
              <a:t>What are Web Standards?</a:t>
            </a:r>
          </a:p>
          <a:p>
            <a:pPr fontAlgn="ctr"/>
            <a:r>
              <a:rPr lang="en-US" sz="3000" dirty="0"/>
              <a:t>Why We Need Web Standards?</a:t>
            </a:r>
          </a:p>
          <a:p>
            <a:pPr lvl="1"/>
            <a:r>
              <a:rPr lang="en-US" sz="2600" dirty="0"/>
              <a:t>Standards make web development easier.</a:t>
            </a:r>
          </a:p>
          <a:p>
            <a:pPr lvl="1"/>
            <a:r>
              <a:rPr lang="en-US" sz="2600" dirty="0"/>
              <a:t>Standards make the web a better place for everyone.</a:t>
            </a:r>
          </a:p>
          <a:p>
            <a:pPr fontAlgn="ctr"/>
            <a:r>
              <a:rPr lang="en-US" sz="3000" dirty="0"/>
              <a:t>Tools to help you follow Web Standards</a:t>
            </a:r>
          </a:p>
          <a:p>
            <a:pPr lvl="1" fontAlgn="ctr"/>
            <a:r>
              <a:rPr lang="en-US" sz="2600" dirty="0"/>
              <a:t>Grunt &amp; Gulp Web Standards</a:t>
            </a:r>
          </a:p>
          <a:p>
            <a:pPr fontAlgn="ctr"/>
            <a:r>
              <a:rPr lang="en-US" sz="3000" dirty="0"/>
              <a:t>What’s New in ES2015 &amp; ES2016?</a:t>
            </a:r>
          </a:p>
          <a:p>
            <a:pPr lvl="1" fontAlgn="ctr"/>
            <a:r>
              <a:rPr lang="en-US" sz="2600" dirty="0"/>
              <a:t>Block Scoping, Iterators, Generators, Classes, Exponentiation Operator</a:t>
            </a:r>
          </a:p>
          <a:p>
            <a:pPr lvl="1" fontAlgn="ctr"/>
            <a:r>
              <a:rPr lang="en-US" sz="2600" dirty="0"/>
              <a:t>Async/Await</a:t>
            </a:r>
          </a:p>
          <a:p>
            <a:pPr fontAlgn="ctr"/>
            <a:r>
              <a:rPr lang="en-US" sz="3000" dirty="0"/>
              <a:t>Using Babel and Other Tools</a:t>
            </a:r>
          </a:p>
          <a:p>
            <a:pPr fontAlgn="ctr"/>
            <a:endParaRPr lang="en-US" dirty="0"/>
          </a:p>
          <a:p>
            <a:pPr fontAlgn="ctr"/>
            <a:r>
              <a:rPr lang="en-US" b="1" dirty="0"/>
              <a:t>The Future is AWESOME!</a:t>
            </a:r>
            <a:endParaRPr lang="en-US" dirty="0"/>
          </a:p>
          <a:p>
            <a:pPr fontAlgn="ctr"/>
            <a:endParaRPr lang="en-US" dirty="0"/>
          </a:p>
          <a:p>
            <a:endParaRPr lang="en-US" dirty="0"/>
          </a:p>
        </p:txBody>
      </p:sp>
      <p:sp>
        <p:nvSpPr>
          <p:cNvPr id="2" name="Footer Placeholder 1"/>
          <p:cNvSpPr>
            <a:spLocks noGrp="1"/>
          </p:cNvSpPr>
          <p:nvPr>
            <p:ph type="ftr" sz="quarter" idx="11"/>
          </p:nvPr>
        </p:nvSpPr>
        <p:spPr/>
        <p:txBody>
          <a:bodyPr/>
          <a:lstStyle/>
          <a:p>
            <a:r>
              <a:rPr lang="en-US"/>
              <a:t>#WebNotWar - @RAMISAYAR</a:t>
            </a:r>
            <a:endParaRPr lang="en-US" dirty="0"/>
          </a:p>
        </p:txBody>
      </p:sp>
    </p:spTree>
    <p:extLst>
      <p:ext uri="{BB962C8B-B14F-4D97-AF65-F5344CB8AC3E}">
        <p14:creationId xmlns:p14="http://schemas.microsoft.com/office/powerpoint/2010/main" val="2951815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Thank You! Questions?</a:t>
            </a:r>
          </a:p>
        </p:txBody>
      </p:sp>
      <p:sp>
        <p:nvSpPr>
          <p:cNvPr id="4" name="Content Placeholder 3"/>
          <p:cNvSpPr>
            <a:spLocks noGrp="1"/>
          </p:cNvSpPr>
          <p:nvPr>
            <p:ph type="subTitle" idx="1"/>
          </p:nvPr>
        </p:nvSpPr>
        <p:spPr/>
        <p:txBody>
          <a:bodyPr>
            <a:normAutofit fontScale="92500" lnSpcReduction="10000"/>
          </a:bodyPr>
          <a:lstStyle/>
          <a:p>
            <a:pPr marL="0" indent="0">
              <a:buNone/>
            </a:pPr>
            <a:r>
              <a:rPr lang="en-US" sz="4000" dirty="0" err="1"/>
              <a:t>tw</a:t>
            </a:r>
            <a:r>
              <a:rPr lang="en-US" sz="4000" dirty="0"/>
              <a:t>: </a:t>
            </a:r>
            <a:r>
              <a:rPr lang="en-US" sz="4000" dirty="0">
                <a:hlinkClick r:id="rId2"/>
              </a:rPr>
              <a:t>@</a:t>
            </a:r>
            <a:r>
              <a:rPr lang="en-US" sz="4000" dirty="0" err="1">
                <a:hlinkClick r:id="rId2"/>
              </a:rPr>
              <a:t>ramisayar</a:t>
            </a:r>
            <a:r>
              <a:rPr lang="en-US" sz="4000" dirty="0"/>
              <a:t> | </a:t>
            </a:r>
            <a:r>
              <a:rPr lang="en-US" sz="4000" dirty="0" err="1"/>
              <a:t>gh</a:t>
            </a:r>
            <a:r>
              <a:rPr lang="en-US" sz="4000" dirty="0"/>
              <a:t>: </a:t>
            </a:r>
            <a:r>
              <a:rPr lang="en-US" sz="4000" dirty="0">
                <a:hlinkClick r:id="rId3"/>
              </a:rPr>
              <a:t>@</a:t>
            </a:r>
            <a:r>
              <a:rPr lang="en-US" sz="4000" dirty="0" err="1">
                <a:hlinkClick r:id="rId3"/>
              </a:rPr>
              <a:t>sayar</a:t>
            </a:r>
            <a:endParaRPr lang="en-US" sz="4000" dirty="0"/>
          </a:p>
          <a:p>
            <a:pPr marL="0" indent="0">
              <a:buNone/>
            </a:pPr>
            <a:r>
              <a:rPr lang="en-US" sz="4000" dirty="0"/>
              <a:t>Watch Repo: </a:t>
            </a:r>
            <a:r>
              <a:rPr lang="en-US" sz="4000" dirty="0">
                <a:hlinkClick r:id="rId4"/>
              </a:rPr>
              <a:t>github.com/</a:t>
            </a:r>
            <a:r>
              <a:rPr lang="en-US" sz="4000" dirty="0" err="1">
                <a:hlinkClick r:id="rId4"/>
              </a:rPr>
              <a:t>sayar</a:t>
            </a:r>
            <a:r>
              <a:rPr lang="en-US" sz="4000" dirty="0">
                <a:hlinkClick r:id="rId4"/>
              </a:rPr>
              <a:t>/</a:t>
            </a:r>
            <a:r>
              <a:rPr lang="en-US" sz="4000" dirty="0" err="1">
                <a:hlinkClick r:id="rId4"/>
              </a:rPr>
              <a:t>makewebnotwarmtl</a:t>
            </a:r>
            <a:endParaRPr lang="en-US" sz="4000" dirty="0"/>
          </a:p>
          <a:p>
            <a:pPr marL="0" indent="0">
              <a:buNone/>
            </a:pPr>
            <a:endParaRPr lang="en-US" sz="4000" dirty="0"/>
          </a:p>
          <a:p>
            <a:pPr marL="0" indent="0">
              <a:buNone/>
            </a:pPr>
            <a:endParaRPr lang="en-US" sz="4800" dirty="0"/>
          </a:p>
        </p:txBody>
      </p:sp>
    </p:spTree>
    <p:extLst>
      <p:ext uri="{BB962C8B-B14F-4D97-AF65-F5344CB8AC3E}">
        <p14:creationId xmlns:p14="http://schemas.microsoft.com/office/powerpoint/2010/main" val="307946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References, Links</a:t>
            </a:r>
          </a:p>
        </p:txBody>
      </p:sp>
      <p:sp>
        <p:nvSpPr>
          <p:cNvPr id="3" name="Content Placeholder 2"/>
          <p:cNvSpPr>
            <a:spLocks noGrp="1"/>
          </p:cNvSpPr>
          <p:nvPr>
            <p:ph idx="1"/>
          </p:nvPr>
        </p:nvSpPr>
        <p:spPr/>
        <p:txBody>
          <a:bodyPr>
            <a:normAutofit fontScale="92500" lnSpcReduction="10000"/>
          </a:bodyPr>
          <a:lstStyle/>
          <a:p>
            <a:r>
              <a:rPr lang="en-US" dirty="0">
                <a:hlinkClick r:id="rId2"/>
              </a:rPr>
              <a:t>ES6 Compatibility Table</a:t>
            </a:r>
            <a:endParaRPr lang="en-US" dirty="0"/>
          </a:p>
          <a:p>
            <a:r>
              <a:rPr lang="en-US" dirty="0">
                <a:hlinkClick r:id="rId3"/>
              </a:rPr>
              <a:t>ES6 Browser Support</a:t>
            </a:r>
            <a:endParaRPr lang="en-US" dirty="0"/>
          </a:p>
          <a:p>
            <a:r>
              <a:rPr lang="en-US" dirty="0">
                <a:hlinkClick r:id="rId4"/>
              </a:rPr>
              <a:t>What’s new in JavaScript?</a:t>
            </a:r>
            <a:endParaRPr lang="en-US" dirty="0"/>
          </a:p>
          <a:p>
            <a:r>
              <a:rPr lang="en-US" dirty="0">
                <a:hlinkClick r:id="rId5"/>
              </a:rPr>
              <a:t>An introduction to ES6 Part 1: Using ES6 Today</a:t>
            </a:r>
            <a:endParaRPr lang="en-US" dirty="0"/>
          </a:p>
          <a:p>
            <a:r>
              <a:rPr lang="en-US" dirty="0">
                <a:hlinkClick r:id="rId6"/>
              </a:rPr>
              <a:t>An introduction to ES6 Part 2: Block Scoping</a:t>
            </a:r>
            <a:endParaRPr lang="en-US" dirty="0"/>
          </a:p>
          <a:p>
            <a:r>
              <a:rPr lang="en-US" dirty="0">
                <a:hlinkClick r:id="rId7"/>
              </a:rPr>
              <a:t>An introduction to ES6 Part 3: Destructuring</a:t>
            </a:r>
            <a:endParaRPr lang="en-US" dirty="0"/>
          </a:p>
          <a:p>
            <a:r>
              <a:rPr lang="en-US" dirty="0">
                <a:hlinkClick r:id="rId8" tooltip="Permalink to Tracking ECMAScript 6 Support"/>
              </a:rPr>
              <a:t>Tracking ECMAScript 6 Support</a:t>
            </a:r>
            <a:endParaRPr lang="en-US" dirty="0"/>
          </a:p>
          <a:p>
            <a:r>
              <a:rPr lang="en-US" dirty="0">
                <a:hlinkClick r:id="rId9"/>
              </a:rPr>
              <a:t>ES6 (a.k.a. Harmony) Features Implemented in V8 and Available in Node</a:t>
            </a:r>
            <a:endParaRPr lang="en-US" dirty="0"/>
          </a:p>
          <a:p>
            <a:r>
              <a:rPr lang="en-US" dirty="0">
                <a:hlinkClick r:id="rId10"/>
              </a:rPr>
              <a:t>React Introduces Support for ES6 Classes</a:t>
            </a:r>
            <a:endParaRPr lang="en-US"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578228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References, Links</a:t>
            </a:r>
          </a:p>
        </p:txBody>
      </p:sp>
      <p:sp>
        <p:nvSpPr>
          <p:cNvPr id="3" name="Content Placeholder 2"/>
          <p:cNvSpPr>
            <a:spLocks noGrp="1"/>
          </p:cNvSpPr>
          <p:nvPr>
            <p:ph idx="1"/>
          </p:nvPr>
        </p:nvSpPr>
        <p:spPr/>
        <p:txBody>
          <a:bodyPr>
            <a:normAutofit/>
          </a:bodyPr>
          <a:lstStyle/>
          <a:p>
            <a:r>
              <a:rPr lang="en-US" dirty="0">
                <a:hlinkClick r:id="rId2"/>
              </a:rPr>
              <a:t>ECMAScript 6 Features - Introduction</a:t>
            </a:r>
            <a:endParaRPr lang="en-US" dirty="0"/>
          </a:p>
          <a:p>
            <a:r>
              <a:rPr lang="en-US" dirty="0">
                <a:hlinkClick r:id="rId3"/>
              </a:rPr>
              <a:t>ECMAScript 6 modules: the final syntax</a:t>
            </a:r>
            <a:endParaRPr lang="en-US" dirty="0"/>
          </a:p>
          <a:p>
            <a:r>
              <a:rPr lang="en-US" dirty="0">
                <a:hlinkClick r:id="rId4"/>
              </a:rPr>
              <a:t>The Basics Of ES6 Generators</a:t>
            </a:r>
            <a:endParaRPr lang="en-US" dirty="0"/>
          </a:p>
          <a:p>
            <a:r>
              <a:rPr lang="en-US" dirty="0">
                <a:hlinkClick r:id="rId5"/>
              </a:rPr>
              <a:t>ECMAScript 6 and Block Scope</a:t>
            </a:r>
            <a:endParaRPr lang="en-US" dirty="0"/>
          </a:p>
          <a:p>
            <a:r>
              <a:rPr lang="en-US" dirty="0">
                <a:hlinkClick r:id="rId6"/>
              </a:rPr>
              <a:t>Understanding ES6 Generators</a:t>
            </a:r>
            <a:r>
              <a:rPr lang="en-US" dirty="0"/>
              <a:t> </a:t>
            </a:r>
          </a:p>
          <a:p>
            <a:r>
              <a:rPr lang="en-US" dirty="0">
                <a:hlinkClick r:id="rId7"/>
              </a:rPr>
              <a:t>MDN - Iterators and generators</a:t>
            </a:r>
            <a:endParaRPr lang="en-US" dirty="0"/>
          </a:p>
          <a:p>
            <a:r>
              <a:rPr lang="en-US" dirty="0">
                <a:hlinkClick r:id="rId8"/>
              </a:rPr>
              <a:t>Classes in JavaScript ES6 </a:t>
            </a:r>
            <a:endParaRPr lang="en-US" dirty="0"/>
          </a:p>
          <a:p>
            <a:r>
              <a:rPr lang="en-US" dirty="0">
                <a:hlinkClick r:id="rId9"/>
              </a:rPr>
              <a:t>ECMAScript 6 modules: the future is now</a:t>
            </a:r>
            <a:endParaRPr lang="en-US"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3216314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629" r="8629"/>
          <a:stretch>
            <a:fillRect/>
          </a:stretch>
        </p:blipFill>
        <p:spPr/>
      </p:pic>
      <p:sp>
        <p:nvSpPr>
          <p:cNvPr id="3" name="Title 2"/>
          <p:cNvSpPr>
            <a:spLocks noGrp="1"/>
          </p:cNvSpPr>
          <p:nvPr>
            <p:ph type="title"/>
          </p:nvPr>
        </p:nvSpPr>
        <p:spPr/>
        <p:txBody>
          <a:bodyPr>
            <a:normAutofit/>
          </a:bodyPr>
          <a:lstStyle/>
          <a:p>
            <a:r>
              <a:rPr lang="en-US" dirty="0">
                <a:solidFill>
                  <a:schemeClr val="bg1"/>
                </a:solidFill>
              </a:rPr>
              <a:t>And Not Just Here.</a:t>
            </a:r>
            <a:br>
              <a:rPr lang="en-US" dirty="0">
                <a:solidFill>
                  <a:schemeClr val="bg1"/>
                </a:solidFill>
              </a:rPr>
            </a:br>
            <a:r>
              <a:rPr lang="en-US" sz="2200" dirty="0">
                <a:solidFill>
                  <a:schemeClr val="bg1"/>
                </a:solidFill>
              </a:rPr>
              <a:t>Licensed Under </a:t>
            </a:r>
            <a:r>
              <a:rPr lang="en-US" sz="2200" u="sng" dirty="0">
                <a:hlinkClick r:id="rId4"/>
              </a:rPr>
              <a:t>Creative Commons Zero</a:t>
            </a:r>
            <a:r>
              <a:rPr lang="en-US" sz="2200" dirty="0">
                <a:solidFill>
                  <a:schemeClr val="bg1"/>
                </a:solidFill>
              </a:rPr>
              <a:t> from </a:t>
            </a:r>
            <a:r>
              <a:rPr lang="en-US" sz="2200" dirty="0">
                <a:solidFill>
                  <a:schemeClr val="bg1"/>
                </a:solidFill>
                <a:hlinkClick r:id="rId5"/>
              </a:rPr>
              <a:t>Rob Bye</a:t>
            </a:r>
            <a:r>
              <a:rPr lang="en-US" sz="2200" dirty="0">
                <a:solidFill>
                  <a:schemeClr val="bg1"/>
                </a:solidFill>
              </a:rPr>
              <a:t>.</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900030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References, Links</a:t>
            </a:r>
          </a:p>
        </p:txBody>
      </p:sp>
      <p:sp>
        <p:nvSpPr>
          <p:cNvPr id="3" name="Content Placeholder 2"/>
          <p:cNvSpPr>
            <a:spLocks noGrp="1"/>
          </p:cNvSpPr>
          <p:nvPr>
            <p:ph idx="1"/>
          </p:nvPr>
        </p:nvSpPr>
        <p:spPr/>
        <p:txBody>
          <a:bodyPr>
            <a:normAutofit lnSpcReduction="10000"/>
          </a:bodyPr>
          <a:lstStyle/>
          <a:p>
            <a:r>
              <a:rPr lang="en-US" dirty="0">
                <a:hlinkClick r:id="rId2"/>
              </a:rPr>
              <a:t>es6-shim</a:t>
            </a:r>
            <a:endParaRPr lang="en-US" dirty="0"/>
          </a:p>
          <a:p>
            <a:r>
              <a:rPr lang="en-US" dirty="0">
                <a:hlinkClick r:id="rId3"/>
              </a:rPr>
              <a:t>es6-module-loader</a:t>
            </a:r>
            <a:endParaRPr lang="en-US" dirty="0"/>
          </a:p>
          <a:p>
            <a:r>
              <a:rPr lang="en-US" dirty="0">
                <a:hlinkClick r:id="rId4"/>
              </a:rPr>
              <a:t>Continuum</a:t>
            </a:r>
            <a:endParaRPr lang="en-US" dirty="0"/>
          </a:p>
          <a:p>
            <a:r>
              <a:rPr lang="en-US" dirty="0">
                <a:hlinkClick r:id="rId5"/>
              </a:rPr>
              <a:t>Xto6</a:t>
            </a:r>
            <a:endParaRPr lang="en-US" dirty="0"/>
          </a:p>
          <a:p>
            <a:r>
              <a:rPr lang="en-US" dirty="0">
                <a:hlinkClick r:id="rId6"/>
              </a:rPr>
              <a:t>Koa.js</a:t>
            </a:r>
            <a:endParaRPr lang="en-US" dirty="0"/>
          </a:p>
          <a:p>
            <a:r>
              <a:rPr lang="en-US" dirty="0">
                <a:hlinkClick r:id="rId7"/>
              </a:rPr>
              <a:t>Babel.js</a:t>
            </a:r>
            <a:endParaRPr lang="en-US" dirty="0"/>
          </a:p>
          <a:p>
            <a:r>
              <a:rPr lang="en-US" dirty="0" err="1">
                <a:hlinkClick r:id="rId8"/>
              </a:rPr>
              <a:t>traceur</a:t>
            </a:r>
            <a:r>
              <a:rPr lang="en-US" dirty="0">
                <a:hlinkClick r:id="rId8"/>
              </a:rPr>
              <a:t>-compiler</a:t>
            </a:r>
            <a:r>
              <a:rPr lang="en-US" dirty="0"/>
              <a:t> </a:t>
            </a:r>
          </a:p>
          <a:p>
            <a:r>
              <a:rPr lang="en-US" dirty="0">
                <a:hlinkClick r:id="rId9"/>
              </a:rPr>
              <a:t>What-features-will-be-in-ES7-and-ES8</a:t>
            </a:r>
            <a:endParaRPr lang="en-US" dirty="0"/>
          </a:p>
          <a:p>
            <a:r>
              <a:rPr lang="en-US" dirty="0" err="1">
                <a:hlinkClick r:id="rId10"/>
              </a:rPr>
              <a:t>postcss</a:t>
            </a:r>
            <a:r>
              <a:rPr lang="en-US" dirty="0">
                <a:hlinkClick r:id="rId10"/>
              </a:rPr>
              <a:t>/gulp-</a:t>
            </a:r>
            <a:r>
              <a:rPr lang="en-US" dirty="0" err="1">
                <a:hlinkClick r:id="rId10"/>
              </a:rPr>
              <a:t>postcss</a:t>
            </a:r>
            <a:endParaRPr lang="en-US" dirty="0"/>
          </a:p>
          <a:p>
            <a:endParaRPr lang="en-US" b="1" dirty="0"/>
          </a:p>
          <a:p>
            <a:endParaRPr lang="en-US" dirty="0"/>
          </a:p>
          <a:p>
            <a:endParaRPr lang="en-US"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91801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References, Links</a:t>
            </a:r>
          </a:p>
        </p:txBody>
      </p:sp>
      <p:sp>
        <p:nvSpPr>
          <p:cNvPr id="3" name="Content Placeholder 2"/>
          <p:cNvSpPr>
            <a:spLocks noGrp="1"/>
          </p:cNvSpPr>
          <p:nvPr>
            <p:ph idx="1"/>
          </p:nvPr>
        </p:nvSpPr>
        <p:spPr/>
        <p:txBody>
          <a:bodyPr>
            <a:normAutofit/>
          </a:bodyPr>
          <a:lstStyle/>
          <a:p>
            <a:r>
              <a:rPr lang="en-US" dirty="0" err="1">
                <a:hlinkClick r:id="rId2"/>
              </a:rPr>
              <a:t>nDmitry</a:t>
            </a:r>
            <a:r>
              <a:rPr lang="en-US" dirty="0">
                <a:hlinkClick r:id="rId2"/>
              </a:rPr>
              <a:t>/grunt-</a:t>
            </a:r>
            <a:r>
              <a:rPr lang="en-US" dirty="0" err="1">
                <a:hlinkClick r:id="rId2"/>
              </a:rPr>
              <a:t>postcss</a:t>
            </a:r>
            <a:endParaRPr lang="en-US" dirty="0"/>
          </a:p>
          <a:p>
            <a:r>
              <a:rPr lang="en-US" dirty="0" err="1">
                <a:hlinkClick r:id="rId3"/>
              </a:rPr>
              <a:t>postcss</a:t>
            </a:r>
            <a:r>
              <a:rPr lang="en-US" dirty="0">
                <a:hlinkClick r:id="rId3"/>
              </a:rPr>
              <a:t>/</a:t>
            </a:r>
            <a:r>
              <a:rPr lang="en-US" dirty="0" err="1">
                <a:hlinkClick r:id="rId3"/>
              </a:rPr>
              <a:t>autoprefixer</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3098838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267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3" name="Title 2"/>
          <p:cNvSpPr>
            <a:spLocks noGrp="1"/>
          </p:cNvSpPr>
          <p:nvPr>
            <p:ph type="title"/>
          </p:nvPr>
        </p:nvSpPr>
        <p:spPr/>
        <p:txBody>
          <a:bodyPr>
            <a:normAutofit/>
          </a:bodyPr>
          <a:lstStyle/>
          <a:p>
            <a:r>
              <a:rPr lang="en-US" dirty="0">
                <a:solidFill>
                  <a:schemeClr val="bg1"/>
                </a:solidFill>
              </a:rPr>
              <a:t>With These.</a:t>
            </a:r>
            <a:br>
              <a:rPr lang="en-US" dirty="0"/>
            </a:br>
            <a:r>
              <a:rPr lang="en-US" sz="2200" dirty="0">
                <a:solidFill>
                  <a:schemeClr val="bg1"/>
                </a:solidFill>
              </a:rPr>
              <a:t>Licensed Under </a:t>
            </a:r>
            <a:r>
              <a:rPr lang="en-US" sz="2200" u="sng" dirty="0">
                <a:hlinkClick r:id="rId3"/>
              </a:rPr>
              <a:t>Creative Commons Zero</a:t>
            </a:r>
            <a:r>
              <a:rPr lang="en-US" sz="2200" dirty="0">
                <a:solidFill>
                  <a:schemeClr val="bg1"/>
                </a:solidFill>
              </a:rPr>
              <a:t> from </a:t>
            </a:r>
            <a:r>
              <a:rPr lang="en-US" sz="2200" dirty="0">
                <a:solidFill>
                  <a:schemeClr val="bg1"/>
                </a:solidFill>
                <a:hlinkClick r:id="rId4"/>
              </a:rPr>
              <a:t>Negative Space</a:t>
            </a:r>
            <a:r>
              <a:rPr lang="en-US" sz="2200" dirty="0">
                <a:solidFill>
                  <a:schemeClr val="bg1"/>
                </a:solidFill>
              </a:rPr>
              <a:t>.</a:t>
            </a:r>
            <a:endParaRPr lang="en-US" sz="2200" dirty="0"/>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103220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To Make An Inclusive Web</a:t>
            </a:r>
            <a:br>
              <a:rPr lang="en-US" dirty="0"/>
            </a:br>
            <a:r>
              <a:rPr lang="en-US" dirty="0"/>
              <a:t>That Works On Every Device Everywhere</a:t>
            </a:r>
          </a:p>
        </p:txBody>
      </p:sp>
      <p:sp>
        <p:nvSpPr>
          <p:cNvPr id="4" name="Footer Placeholder 3"/>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1880546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Web Standards.</a:t>
            </a:r>
          </a:p>
        </p:txBody>
      </p:sp>
      <p:sp>
        <p:nvSpPr>
          <p:cNvPr id="3" name="Footer Placeholder 2"/>
          <p:cNvSpPr>
            <a:spLocks noGrp="1"/>
          </p:cNvSpPr>
          <p:nvPr>
            <p:ph type="ftr" sz="quarter" idx="11"/>
          </p:nvPr>
        </p:nvSpPr>
        <p:spPr/>
        <p:txBody>
          <a:bodyPr/>
          <a:lstStyle/>
          <a:p>
            <a:r>
              <a:rPr lang="en-US"/>
              <a:t>#WebNotWar - @RAMISAYAR</a:t>
            </a:r>
          </a:p>
        </p:txBody>
      </p:sp>
    </p:spTree>
    <p:extLst>
      <p:ext uri="{BB962C8B-B14F-4D97-AF65-F5344CB8AC3E}">
        <p14:creationId xmlns:p14="http://schemas.microsoft.com/office/powerpoint/2010/main" val="1670778939"/>
      </p:ext>
    </p:extLst>
  </p:cSld>
  <p:clrMapOvr>
    <a:masterClrMapping/>
  </p:clrMapOvr>
</p:sld>
</file>

<file path=ppt/theme/theme1.xml><?xml version="1.0" encoding="utf-8"?>
<a:theme xmlns:a="http://schemas.openxmlformats.org/drawingml/2006/main" name="Rami Sayar Presentatio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ami Sayar Presentation Template.potx" id="{AC7535AC-8A83-4154-AC02-7B9F92EC1545}" vid="{48D4E653-F70E-4DDC-B110-29889CA2CC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5543771A82ED74A8DEAFE4CE64F06A7" ma:contentTypeVersion="1" ma:contentTypeDescription="Create a new document." ma:contentTypeScope="" ma:versionID="ac6f568d170bc2dd724d1aa801d9270a">
  <xsd:schema xmlns:xsd="http://www.w3.org/2001/XMLSchema" xmlns:xs="http://www.w3.org/2001/XMLSchema" xmlns:p="http://schemas.microsoft.com/office/2006/metadata/properties" xmlns:ns3="dff2e961-dbd1-4b6a-ab85-d84f915edb70" targetNamespace="http://schemas.microsoft.com/office/2006/metadata/properties" ma:root="true" ma:fieldsID="da465e94d1422be17fbc2047479bb196" ns3:_="">
    <xsd:import namespace="dff2e961-dbd1-4b6a-ab85-d84f915edb70"/>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f2e961-dbd1-4b6a-ab85-d84f915edb7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D2B90E-7551-4737-913C-9E5D5CFD0995}">
  <ds:schemaRefs>
    <ds:schemaRef ds:uri="http://schemas.microsoft.com/sharepoint/v3/contenttype/forms"/>
  </ds:schemaRefs>
</ds:datastoreItem>
</file>

<file path=customXml/itemProps2.xml><?xml version="1.0" encoding="utf-8"?>
<ds:datastoreItem xmlns:ds="http://schemas.openxmlformats.org/officeDocument/2006/customXml" ds:itemID="{B91D0F85-582A-44D6-AD1E-4CB486C41569}">
  <ds:schemaRefs>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dff2e961-dbd1-4b6a-ab85-d84f915edb70"/>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F2992B1-C7C8-42CD-B309-0658FD0DD9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ff2e961-dbd1-4b6a-ab85-d84f915edb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Rami Sayar Presentation Template</Template>
  <TotalTime>3171</TotalTime>
  <Words>2220</Words>
  <Application>Microsoft Office PowerPoint</Application>
  <PresentationFormat>Widescreen</PresentationFormat>
  <Paragraphs>434</Paragraphs>
  <Slides>62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Batang</vt:lpstr>
      <vt:lpstr>Calibri</vt:lpstr>
      <vt:lpstr>Courier New</vt:lpstr>
      <vt:lpstr>League Gothic</vt:lpstr>
      <vt:lpstr>Open Sans Light</vt:lpstr>
      <vt:lpstr>Times New Roman</vt:lpstr>
      <vt:lpstr>Rami Sayar Presentation Template</vt:lpstr>
      <vt:lpstr>The Future of JavaScript &amp; The Web ES2015, ES2016 &amp; More Web Standards</vt:lpstr>
      <vt:lpstr>PowerPoint Presentation</vt:lpstr>
      <vt:lpstr>Websites Need To Work Here. Licensed Under Creative Commons Zero from David Marcu.</vt:lpstr>
      <vt:lpstr>Here. Vietnam Has a Projected GDP Growth Rate of 6.7%! Licensed Under Creative Commons Zero from Harvey Enrile.</vt:lpstr>
      <vt:lpstr>Even Here. Licensed Under Creative Commons Zero from NASA.</vt:lpstr>
      <vt:lpstr>And Not Just Here. Licensed Under Creative Commons Zero from Rob Bye.</vt:lpstr>
      <vt:lpstr>With These. Licensed Under Creative Commons Zero from Negative Space.</vt:lpstr>
      <vt:lpstr>To Make An Inclusive Web That Works On Every Device Everywhere</vt:lpstr>
      <vt:lpstr>We Need Web Standards.</vt:lpstr>
      <vt:lpstr>@ramisayar</vt:lpstr>
      <vt:lpstr>Agenda</vt:lpstr>
      <vt:lpstr>What are Web Standards?</vt:lpstr>
      <vt:lpstr>Why Do We Need Web Standards?</vt:lpstr>
      <vt:lpstr>Why Should You Care?</vt:lpstr>
      <vt:lpstr>grunt-webstandards</vt:lpstr>
      <vt:lpstr>grunt/gulp-webstandards</vt:lpstr>
      <vt:lpstr>PostCSS/Autoprefixer</vt:lpstr>
      <vt:lpstr>What’s New with ES2015 &amp; ES2016?</vt:lpstr>
      <vt:lpstr>First. What is ECMAScript?</vt:lpstr>
      <vt:lpstr>ES2015 Support</vt:lpstr>
      <vt:lpstr>Let’s take a look!</vt:lpstr>
      <vt:lpstr>ES2015 – Block Scoping</vt:lpstr>
      <vt:lpstr>ES2015 – Block Scoping</vt:lpstr>
      <vt:lpstr>Wait… What? Copyright of Challiyil Eswaramangalath Pavithran Vipin, this work is licensed under CC Attribution-ShareAlike 2.0 Generic License.  </vt:lpstr>
      <vt:lpstr>ES2015 – Block Scoping</vt:lpstr>
      <vt:lpstr>ES2015 – Block Scoping</vt:lpstr>
      <vt:lpstr>ES2015 – Block Scoping</vt:lpstr>
      <vt:lpstr>ES2015 – Block Scoping</vt:lpstr>
      <vt:lpstr>ES2015 – Destructuring </vt:lpstr>
      <vt:lpstr>ES2015 – Destructuring</vt:lpstr>
      <vt:lpstr>ES2015 – Destructuring</vt:lpstr>
      <vt:lpstr>Wait… What? Copyright of Mary Shattock, this work is licensed under CC Attribution-ShareAlike 2.0 Generic License.  </vt:lpstr>
      <vt:lpstr>ES2015 – Destructuring</vt:lpstr>
      <vt:lpstr>ES2015 – Destructuring</vt:lpstr>
      <vt:lpstr>ES2015 – Destructuring</vt:lpstr>
      <vt:lpstr>ES2015 – Iterators &amp; Generators</vt:lpstr>
      <vt:lpstr>ES2015 – Iterators &amp; Generators</vt:lpstr>
      <vt:lpstr>ES2015 – Iterators</vt:lpstr>
      <vt:lpstr>ES2015 – Iterators</vt:lpstr>
      <vt:lpstr>ES2015 – Generators</vt:lpstr>
      <vt:lpstr>ES2015 – Generators</vt:lpstr>
      <vt:lpstr>ES2015 – Classes</vt:lpstr>
      <vt:lpstr>On Classes &amp; “Frameworks” in JavaScript</vt:lpstr>
      <vt:lpstr>ES2015 – Classes</vt:lpstr>
      <vt:lpstr>ES2015 – Classes</vt:lpstr>
      <vt:lpstr>ES2015 – React Classes</vt:lpstr>
      <vt:lpstr>Sneak Peak – ES7 (ES2016?) Features</vt:lpstr>
      <vt:lpstr>ES7 – Exponentiation Operator</vt:lpstr>
      <vt:lpstr>ES7 – Async Functions &amp; Generators </vt:lpstr>
      <vt:lpstr>ES7 – Proposed Features</vt:lpstr>
      <vt:lpstr>I WANNNT IT! Copyright of Eva Blue, this work is licensed under CC Attribution 2.0 Generic. </vt:lpstr>
      <vt:lpstr>Going Back In Time – ES6/7 to ES5.</vt:lpstr>
      <vt:lpstr>Using Babel To Go Back In Time</vt:lpstr>
      <vt:lpstr>BACK TO THE FUTURE! Copyright of JD Hancock, this work is licensed under CC Attribution 2.0 Generic. </vt:lpstr>
      <vt:lpstr>Back to the Future</vt:lpstr>
      <vt:lpstr>What did we learn?</vt:lpstr>
      <vt:lpstr>Thank You! Questions?</vt:lpstr>
      <vt:lpstr>Resources, References, Links</vt:lpstr>
      <vt:lpstr>Resources, References, Links</vt:lpstr>
      <vt:lpstr>Resources, References, Links</vt:lpstr>
      <vt:lpstr>Resources, References,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Rami Sayar</dc:creator>
  <cp:lastModifiedBy>Rami Sayar</cp:lastModifiedBy>
  <cp:revision>418</cp:revision>
  <dcterms:created xsi:type="dcterms:W3CDTF">2014-09-13T22:27:19Z</dcterms:created>
  <dcterms:modified xsi:type="dcterms:W3CDTF">2016-02-04T22:31:16Z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0x01010055543771A82ED74A8DEAFE4CE64F06A7</vt:lpwstr>
  </property>
</Properties>
</file>